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2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285728"/>
            <a:ext cx="792961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Электрическое сопротивление.</a:t>
            </a:r>
          </a:p>
          <a:p>
            <a:pPr algn="ctr"/>
            <a:r>
              <a:rPr lang="ru-RU" sz="5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Единицы измерения сопротивления.</a:t>
            </a:r>
            <a:endParaRPr lang="ru-RU" sz="5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 descr="http://de.trinixy.ru/pics2/20071005/elect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1819" y="3702048"/>
            <a:ext cx="2971800" cy="273367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912781" y="6025244"/>
            <a:ext cx="2840586" cy="398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Учитель Гвозденко М.Г.</a:t>
            </a:r>
            <a:endParaRPr lang="ru-RU" sz="20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&amp;Ecy;&amp;lcy;&amp;iecy;&amp;kcy;&amp;tcy;&amp;rcy;&amp;icy;&amp;chcy;&amp;iecy;&amp;scy;&amp;kcy;&amp;ocy;&amp;iecy; &amp;scy;&amp;ocy;&amp;pcy;&amp;rcy;&amp;ocy;&amp;tcy;&amp;icy;&amp;vcy;&amp;lcy;&amp;iecy;&amp;ncy;&amp;icy;&amp;iecy;"/>
          <p:cNvPicPr>
            <a:picLocks noChangeAspect="1" noChangeArrowheads="1"/>
          </p:cNvPicPr>
          <p:nvPr/>
        </p:nvPicPr>
        <p:blipFill>
          <a:blip r:embed="rId2" cstate="print">
            <a:lum bright="-20000" contrast="40000"/>
          </a:blip>
          <a:srcRect t="3571" b="14286"/>
          <a:stretch>
            <a:fillRect/>
          </a:stretch>
        </p:blipFill>
        <p:spPr bwMode="auto">
          <a:xfrm>
            <a:off x="285720" y="285728"/>
            <a:ext cx="8744318" cy="3286148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85720" y="4071942"/>
            <a:ext cx="8501122" cy="1200329"/>
          </a:xfrm>
          <a:prstGeom prst="rect">
            <a:avLst/>
          </a:prstGeom>
          <a:ln w="3810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FontTx/>
              <a:buChar char="-"/>
            </a:pP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Изменение толщины проводника ( </a:t>
            </a:r>
            <a:r>
              <a:rPr lang="en-US" sz="2400" b="1" dirty="0" smtClean="0">
                <a:solidFill>
                  <a:schemeClr val="tx1"/>
                </a:solidFill>
              </a:rPr>
              <a:t>S</a:t>
            </a:r>
            <a:r>
              <a:rPr lang="ru-RU" sz="2400" b="1" dirty="0" smtClean="0">
                <a:solidFill>
                  <a:schemeClr val="tx1"/>
                </a:solidFill>
              </a:rPr>
              <a:t> )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chemeClr val="tx1"/>
                </a:solidFill>
              </a:rPr>
              <a:t> Изменение материала, из которого сделан проводник ( </a:t>
            </a:r>
            <a:r>
              <a:rPr lang="ru-RU" sz="2400" b="1" dirty="0" smtClean="0">
                <a:solidFill>
                  <a:schemeClr val="tx1"/>
                </a:solidFill>
                <a:sym typeface="Symbol"/>
              </a:rPr>
              <a:t> </a:t>
            </a:r>
            <a:r>
              <a:rPr lang="ru-RU" sz="2400" b="1" dirty="0" smtClean="0">
                <a:solidFill>
                  <a:schemeClr val="tx1"/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chemeClr val="tx1"/>
                </a:solidFill>
              </a:rPr>
              <a:t> Изменение длины проводника ( </a:t>
            </a:r>
            <a:r>
              <a:rPr lang="en-US" sz="2400" b="1" i="1" dirty="0" smtClean="0">
                <a:solidFill>
                  <a:schemeClr val="tx1"/>
                </a:solidFill>
                <a:latin typeface="Acquest Script" pitchFamily="2" charset="0"/>
              </a:rPr>
              <a:t>l</a:t>
            </a:r>
            <a:r>
              <a:rPr lang="ru-RU" sz="2400" b="1" dirty="0" smtClean="0">
                <a:solidFill>
                  <a:schemeClr val="tx1"/>
                </a:solidFill>
              </a:rPr>
              <a:t> )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214810" y="5357826"/>
            <a:ext cx="571504" cy="571504"/>
          </a:xfrm>
          <a:prstGeom prst="downArrow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6072206"/>
            <a:ext cx="5000660" cy="461665"/>
          </a:xfrm>
          <a:prstGeom prst="rect">
            <a:avLst/>
          </a:prstGeom>
          <a:ln w="3810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Изменение показаний амперметра</a:t>
            </a:r>
            <a:endParaRPr lang="ru-RU" sz="24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6643734" cy="1569660"/>
          </a:xfrm>
          <a:prstGeom prst="rect">
            <a:avLst/>
          </a:prstGeom>
          <a:ln w="3810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Физическая величина</a:t>
            </a:r>
            <a:r>
              <a:rPr lang="ru-RU" sz="2400" b="1" dirty="0" smtClean="0">
                <a:solidFill>
                  <a:schemeClr val="tx1"/>
                </a:solidFill>
              </a:rPr>
              <a:t>, характеризующая противодействие, оказываемое проводником электрическому току, обозначается буквой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</a:t>
            </a:r>
            <a:r>
              <a:rPr lang="ru-RU" sz="2400" b="1" dirty="0" smtClean="0">
                <a:solidFill>
                  <a:schemeClr val="tx1"/>
                </a:solidFill>
              </a:rPr>
              <a:t> и называется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электрическим сопротивлением</a:t>
            </a:r>
            <a:endParaRPr 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57356" y="2071678"/>
            <a:ext cx="7072330" cy="1938992"/>
          </a:xfrm>
          <a:prstGeom prst="rect">
            <a:avLst/>
          </a:prstGeom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algn="r"/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Единица</a:t>
            </a:r>
            <a:r>
              <a:rPr lang="ru-RU" sz="2400" b="1" dirty="0" smtClean="0"/>
              <a:t> сопротивления называется </a:t>
            </a:r>
            <a:r>
              <a:rPr lang="ru-RU" sz="2400" b="1" dirty="0" err="1" smtClean="0"/>
              <a:t>омом</a:t>
            </a:r>
            <a:r>
              <a:rPr lang="ru-RU" sz="2400" b="1" dirty="0" smtClean="0"/>
              <a:t> (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Ом</a:t>
            </a:r>
            <a:r>
              <a:rPr lang="ru-RU" sz="2400" b="1" dirty="0" smtClean="0"/>
              <a:t>) в честь немецкого ученого Г. Ома, который впервые ввел это понятие в физику. </a:t>
            </a:r>
          </a:p>
          <a:p>
            <a:pPr algn="r"/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Ом </a:t>
            </a:r>
            <a:r>
              <a:rPr lang="ru-RU" sz="2400" b="1" dirty="0" smtClean="0"/>
              <a:t>— это сопротивление такого проводника, в котором при напряжении 1 В сила тока равна 1 А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4429132"/>
            <a:ext cx="257634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1 кОм=1000 Ом</a:t>
            </a:r>
          </a:p>
          <a:p>
            <a:r>
              <a:rPr lang="ru-RU" sz="2000" b="1" dirty="0" smtClean="0"/>
              <a:t>1 </a:t>
            </a:r>
            <a:r>
              <a:rPr lang="ru-RU" sz="2000" b="1" dirty="0" err="1" smtClean="0"/>
              <a:t>МОм=</a:t>
            </a:r>
            <a:r>
              <a:rPr lang="ru-RU" sz="2000" b="1" dirty="0" smtClean="0"/>
              <a:t> 1 000 000 Ом</a:t>
            </a:r>
            <a:endParaRPr lang="ru-RU" sz="2000" b="1" dirty="0"/>
          </a:p>
        </p:txBody>
      </p:sp>
      <p:pic>
        <p:nvPicPr>
          <p:cNvPr id="3076" name="Picture 4" descr="http://class-fizika.narod.ru/8_class/8_urok/8_el/106.jpg"/>
          <p:cNvPicPr>
            <a:picLocks noChangeAspect="1" noChangeArrowheads="1"/>
          </p:cNvPicPr>
          <p:nvPr/>
        </p:nvPicPr>
        <p:blipFill>
          <a:blip r:embed="rId2" cstate="print">
            <a:lum contrast="40000"/>
          </a:blip>
          <a:srcRect l="15704" t="13741" r="19519" b="7251"/>
          <a:stretch>
            <a:fillRect/>
          </a:stretch>
        </p:blipFill>
        <p:spPr bwMode="auto">
          <a:xfrm>
            <a:off x="6929454" y="428604"/>
            <a:ext cx="1947462" cy="135732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14282" y="5500702"/>
            <a:ext cx="8715436" cy="1200329"/>
          </a:xfrm>
          <a:prstGeom prst="rect">
            <a:avLst/>
          </a:prstGeom>
          <a:ln w="38100">
            <a:solidFill>
              <a:srgbClr val="0000CC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Причиной</a:t>
            </a:r>
            <a:r>
              <a:rPr lang="ru-RU" sz="2400" b="1" dirty="0" smtClean="0"/>
              <a:t> наличия сопротивления у проводника является взаимодействие движущихся электронов с ионами кристаллической решетки проводника</a:t>
            </a:r>
            <a:endParaRPr lang="ru-RU" sz="2400" b="1" dirty="0"/>
          </a:p>
        </p:txBody>
      </p:sp>
      <p:pic>
        <p:nvPicPr>
          <p:cNvPr id="3078" name="Picture 6" descr="http://upload.wikimedia.org/wikipedia/commons/thumb/4/4a/Georg-simon-ohm2.jpg/200px-Georg-simon-ohm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 contrast="20000"/>
          </a:blip>
          <a:srcRect l="18367" t="2594" r="8163" b="1418"/>
          <a:stretch>
            <a:fillRect/>
          </a:stretch>
        </p:blipFill>
        <p:spPr bwMode="auto">
          <a:xfrm>
            <a:off x="142844" y="2071678"/>
            <a:ext cx="1714512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357166"/>
            <a:ext cx="8715436" cy="1200329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сопротивления кожи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человека</a:t>
            </a:r>
            <a:r>
              <a:rPr lang="ru-RU" sz="2400" dirty="0" smtClean="0"/>
              <a:t> обычно изменяется от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1кОм </a:t>
            </a:r>
            <a:r>
              <a:rPr lang="ru-RU" sz="2400" dirty="0" smtClean="0"/>
              <a:t>(для влажной кожи) до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500кОм</a:t>
            </a:r>
            <a:r>
              <a:rPr lang="ru-RU" sz="2400" dirty="0" smtClean="0"/>
              <a:t> (для сухой кожи). Сопротивление других тканей тела равно от 100 до 500 Ом.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42844" y="1857364"/>
            <a:ext cx="8715436" cy="1569660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 smtClean="0"/>
              <a:t>сопротивление</a:t>
            </a:r>
            <a:r>
              <a:rPr lang="ru-RU" sz="2400" dirty="0" smtClean="0"/>
              <a:t> нити лампы карманного фонарика около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Ом</a:t>
            </a:r>
          </a:p>
          <a:p>
            <a:r>
              <a:rPr lang="ru-RU" sz="2400" b="1" dirty="0" smtClean="0"/>
              <a:t>сопротивление</a:t>
            </a:r>
            <a:r>
              <a:rPr lang="ru-RU" sz="2400" dirty="0" smtClean="0"/>
              <a:t> нити лампы накаливания мощностью 25Вт примерно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480 Ом</a:t>
            </a:r>
          </a:p>
          <a:p>
            <a:r>
              <a:rPr lang="ru-RU" sz="2400" b="1" dirty="0" smtClean="0"/>
              <a:t>сопротивление</a:t>
            </a:r>
            <a:r>
              <a:rPr lang="ru-RU" sz="2400" dirty="0" smtClean="0"/>
              <a:t> примерно 5км провода трамвайной линии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Ом</a:t>
            </a:r>
            <a:endParaRPr lang="ru-RU" sz="2400" dirty="0"/>
          </a:p>
        </p:txBody>
      </p:sp>
      <p:pic>
        <p:nvPicPr>
          <p:cNvPr id="18438" name="Picture 6" descr="http://www.fresher.ru/images8/chelovek-avariya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00076">
            <a:off x="188606" y="3667748"/>
            <a:ext cx="2512096" cy="2786058"/>
          </a:xfrm>
          <a:prstGeom prst="rect">
            <a:avLst/>
          </a:prstGeom>
          <a:noFill/>
        </p:spPr>
      </p:pic>
      <p:pic>
        <p:nvPicPr>
          <p:cNvPr id="18440" name="Picture 8" descr="http://regionsamara.ru/screenshots/pic_20011.jpg"/>
          <p:cNvPicPr>
            <a:picLocks noChangeAspect="1" noChangeArrowheads="1"/>
          </p:cNvPicPr>
          <p:nvPr/>
        </p:nvPicPr>
        <p:blipFill>
          <a:blip r:embed="rId3" cstate="print"/>
          <a:srcRect l="24336" t="4978" r="4867" b="8738"/>
          <a:stretch>
            <a:fillRect/>
          </a:stretch>
        </p:blipFill>
        <p:spPr bwMode="auto">
          <a:xfrm>
            <a:off x="2928926" y="4000504"/>
            <a:ext cx="3000396" cy="24378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442" name="Picture 10" descr="http://www.media.piterlada.ru/assets/images/pdd/5_17.jpg"/>
          <p:cNvPicPr>
            <a:picLocks noChangeAspect="1" noChangeArrowheads="1"/>
          </p:cNvPicPr>
          <p:nvPr/>
        </p:nvPicPr>
        <p:blipFill>
          <a:blip r:embed="rId4" cstate="print"/>
          <a:srcRect b="39361"/>
          <a:stretch>
            <a:fillRect/>
          </a:stretch>
        </p:blipFill>
        <p:spPr bwMode="auto">
          <a:xfrm rot="683996">
            <a:off x="6535064" y="3742778"/>
            <a:ext cx="2000250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14290"/>
            <a:ext cx="6429420" cy="1938992"/>
          </a:xfrm>
          <a:prstGeom prst="rect">
            <a:avLst/>
          </a:prstGeom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Удельное сопротивление </a:t>
            </a:r>
            <a:r>
              <a:rPr lang="ru-RU" sz="2400" b="1" dirty="0" smtClean="0"/>
              <a:t>вещества — это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физическая величина</a:t>
            </a:r>
            <a:r>
              <a:rPr lang="ru-RU" sz="2400" b="1" dirty="0" smtClean="0"/>
              <a:t>, показывающая, каким сопротивлением обладает сделанный из этого вещества проводник единичной длины и единичной площади поперечного сечения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2571744"/>
            <a:ext cx="8715404" cy="461665"/>
          </a:xfrm>
          <a:prstGeom prst="rect">
            <a:avLst/>
          </a:prstGeom>
          <a:ln w="38100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Единицей</a:t>
            </a:r>
            <a:r>
              <a:rPr lang="ru-RU" sz="2400" b="1" dirty="0" smtClean="0"/>
              <a:t> удельного сопротивления в СИ будет  </a:t>
            </a:r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1Ом•м</a:t>
            </a:r>
            <a:endParaRPr 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4" name="Picture 6" descr="http://rudocs.exdat.com/pars_docs/tw_refs/164/163426/163426_html_120c172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357166"/>
            <a:ext cx="2383244" cy="1572980"/>
          </a:xfrm>
          <a:prstGeom prst="rect">
            <a:avLst/>
          </a:prstGeom>
          <a:noFill/>
        </p:spPr>
      </p:pic>
      <p:pic>
        <p:nvPicPr>
          <p:cNvPr id="2055" name="Picture 7" descr="C:\Users\baunti\Desktop\l'и-1.jpg"/>
          <p:cNvPicPr>
            <a:picLocks noChangeAspect="1" noChangeArrowheads="1"/>
          </p:cNvPicPr>
          <p:nvPr/>
        </p:nvPicPr>
        <p:blipFill>
          <a:blip r:embed="rId3" cstate="print"/>
          <a:srcRect r="298"/>
          <a:stretch>
            <a:fillRect/>
          </a:stretch>
        </p:blipFill>
        <p:spPr bwMode="auto">
          <a:xfrm>
            <a:off x="0" y="3429000"/>
            <a:ext cx="9144000" cy="3429000"/>
          </a:xfrm>
          <a:prstGeom prst="rect">
            <a:avLst/>
          </a:prstGeom>
          <a:noFill/>
        </p:spPr>
      </p:pic>
      <p:sp>
        <p:nvSpPr>
          <p:cNvPr id="7" name="Полилиния 6"/>
          <p:cNvSpPr/>
          <p:nvPr/>
        </p:nvSpPr>
        <p:spPr>
          <a:xfrm>
            <a:off x="5572132" y="3214686"/>
            <a:ext cx="823909" cy="709530"/>
          </a:xfrm>
          <a:custGeom>
            <a:avLst/>
            <a:gdLst>
              <a:gd name="connsiteX0" fmla="*/ 628650 w 1323975"/>
              <a:gd name="connsiteY0" fmla="*/ 99924 h 709524"/>
              <a:gd name="connsiteX1" fmla="*/ 304800 w 1323975"/>
              <a:gd name="connsiteY1" fmla="*/ 109449 h 709524"/>
              <a:gd name="connsiteX2" fmla="*/ 209550 w 1323975"/>
              <a:gd name="connsiteY2" fmla="*/ 147549 h 709524"/>
              <a:gd name="connsiteX3" fmla="*/ 152400 w 1323975"/>
              <a:gd name="connsiteY3" fmla="*/ 166599 h 709524"/>
              <a:gd name="connsiteX4" fmla="*/ 123825 w 1323975"/>
              <a:gd name="connsiteY4" fmla="*/ 176124 h 709524"/>
              <a:gd name="connsiteX5" fmla="*/ 95250 w 1323975"/>
              <a:gd name="connsiteY5" fmla="*/ 185649 h 709524"/>
              <a:gd name="connsiteX6" fmla="*/ 57150 w 1323975"/>
              <a:gd name="connsiteY6" fmla="*/ 214224 h 709524"/>
              <a:gd name="connsiteX7" fmla="*/ 28575 w 1323975"/>
              <a:gd name="connsiteY7" fmla="*/ 233274 h 709524"/>
              <a:gd name="connsiteX8" fmla="*/ 9525 w 1323975"/>
              <a:gd name="connsiteY8" fmla="*/ 290424 h 709524"/>
              <a:gd name="connsiteX9" fmla="*/ 0 w 1323975"/>
              <a:gd name="connsiteY9" fmla="*/ 318999 h 709524"/>
              <a:gd name="connsiteX10" fmla="*/ 19050 w 1323975"/>
              <a:gd name="connsiteY10" fmla="*/ 461874 h 709524"/>
              <a:gd name="connsiteX11" fmla="*/ 66675 w 1323975"/>
              <a:gd name="connsiteY11" fmla="*/ 519024 h 709524"/>
              <a:gd name="connsiteX12" fmla="*/ 85725 w 1323975"/>
              <a:gd name="connsiteY12" fmla="*/ 547599 h 709524"/>
              <a:gd name="connsiteX13" fmla="*/ 142875 w 1323975"/>
              <a:gd name="connsiteY13" fmla="*/ 576174 h 709524"/>
              <a:gd name="connsiteX14" fmla="*/ 171450 w 1323975"/>
              <a:gd name="connsiteY14" fmla="*/ 595224 h 709524"/>
              <a:gd name="connsiteX15" fmla="*/ 200025 w 1323975"/>
              <a:gd name="connsiteY15" fmla="*/ 604749 h 709524"/>
              <a:gd name="connsiteX16" fmla="*/ 228600 w 1323975"/>
              <a:gd name="connsiteY16" fmla="*/ 623799 h 709524"/>
              <a:gd name="connsiteX17" fmla="*/ 314325 w 1323975"/>
              <a:gd name="connsiteY17" fmla="*/ 642849 h 709524"/>
              <a:gd name="connsiteX18" fmla="*/ 485775 w 1323975"/>
              <a:gd name="connsiteY18" fmla="*/ 671424 h 709524"/>
              <a:gd name="connsiteX19" fmla="*/ 609600 w 1323975"/>
              <a:gd name="connsiteY19" fmla="*/ 690474 h 709524"/>
              <a:gd name="connsiteX20" fmla="*/ 638175 w 1323975"/>
              <a:gd name="connsiteY20" fmla="*/ 699999 h 709524"/>
              <a:gd name="connsiteX21" fmla="*/ 962025 w 1323975"/>
              <a:gd name="connsiteY21" fmla="*/ 709524 h 709524"/>
              <a:gd name="connsiteX22" fmla="*/ 1076325 w 1323975"/>
              <a:gd name="connsiteY22" fmla="*/ 699999 h 709524"/>
              <a:gd name="connsiteX23" fmla="*/ 1133475 w 1323975"/>
              <a:gd name="connsiteY23" fmla="*/ 680949 h 709524"/>
              <a:gd name="connsiteX24" fmla="*/ 1190625 w 1323975"/>
              <a:gd name="connsiteY24" fmla="*/ 623799 h 709524"/>
              <a:gd name="connsiteX25" fmla="*/ 1200150 w 1323975"/>
              <a:gd name="connsiteY25" fmla="*/ 595224 h 709524"/>
              <a:gd name="connsiteX26" fmla="*/ 1238250 w 1323975"/>
              <a:gd name="connsiteY26" fmla="*/ 538074 h 709524"/>
              <a:gd name="connsiteX27" fmla="*/ 1257300 w 1323975"/>
              <a:gd name="connsiteY27" fmla="*/ 480924 h 709524"/>
              <a:gd name="connsiteX28" fmla="*/ 1276350 w 1323975"/>
              <a:gd name="connsiteY28" fmla="*/ 452349 h 709524"/>
              <a:gd name="connsiteX29" fmla="*/ 1295400 w 1323975"/>
              <a:gd name="connsiteY29" fmla="*/ 395199 h 709524"/>
              <a:gd name="connsiteX30" fmla="*/ 1304925 w 1323975"/>
              <a:gd name="connsiteY30" fmla="*/ 366624 h 709524"/>
              <a:gd name="connsiteX31" fmla="*/ 1314450 w 1323975"/>
              <a:gd name="connsiteY31" fmla="*/ 338049 h 709524"/>
              <a:gd name="connsiteX32" fmla="*/ 1323975 w 1323975"/>
              <a:gd name="connsiteY32" fmla="*/ 299949 h 709524"/>
              <a:gd name="connsiteX33" fmla="*/ 1314450 w 1323975"/>
              <a:gd name="connsiteY33" fmla="*/ 166599 h 709524"/>
              <a:gd name="connsiteX34" fmla="*/ 1295400 w 1323975"/>
              <a:gd name="connsiteY34" fmla="*/ 109449 h 709524"/>
              <a:gd name="connsiteX35" fmla="*/ 1266825 w 1323975"/>
              <a:gd name="connsiteY35" fmla="*/ 90399 h 709524"/>
              <a:gd name="connsiteX36" fmla="*/ 1219200 w 1323975"/>
              <a:gd name="connsiteY36" fmla="*/ 52299 h 709524"/>
              <a:gd name="connsiteX37" fmla="*/ 1104900 w 1323975"/>
              <a:gd name="connsiteY37" fmla="*/ 4674 h 709524"/>
              <a:gd name="connsiteX38" fmla="*/ 971550 w 1323975"/>
              <a:gd name="connsiteY38" fmla="*/ 14199 h 709524"/>
              <a:gd name="connsiteX39" fmla="*/ 914400 w 1323975"/>
              <a:gd name="connsiteY39" fmla="*/ 33249 h 709524"/>
              <a:gd name="connsiteX40" fmla="*/ 828675 w 1323975"/>
              <a:gd name="connsiteY40" fmla="*/ 61824 h 709524"/>
              <a:gd name="connsiteX41" fmla="*/ 800100 w 1323975"/>
              <a:gd name="connsiteY41" fmla="*/ 71349 h 709524"/>
              <a:gd name="connsiteX42" fmla="*/ 742950 w 1323975"/>
              <a:gd name="connsiteY42" fmla="*/ 80874 h 709524"/>
              <a:gd name="connsiteX43" fmla="*/ 704850 w 1323975"/>
              <a:gd name="connsiteY43" fmla="*/ 90399 h 709524"/>
              <a:gd name="connsiteX44" fmla="*/ 628650 w 1323975"/>
              <a:gd name="connsiteY44" fmla="*/ 99924 h 709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323975" h="709524">
                <a:moveTo>
                  <a:pt x="628650" y="99924"/>
                </a:moveTo>
                <a:cubicBezTo>
                  <a:pt x="561975" y="103099"/>
                  <a:pt x="412494" y="101372"/>
                  <a:pt x="304800" y="109449"/>
                </a:cubicBezTo>
                <a:cubicBezTo>
                  <a:pt x="265919" y="112365"/>
                  <a:pt x="243167" y="134102"/>
                  <a:pt x="209550" y="147549"/>
                </a:cubicBezTo>
                <a:cubicBezTo>
                  <a:pt x="190906" y="155007"/>
                  <a:pt x="171450" y="160249"/>
                  <a:pt x="152400" y="166599"/>
                </a:cubicBezTo>
                <a:lnTo>
                  <a:pt x="123825" y="176124"/>
                </a:lnTo>
                <a:lnTo>
                  <a:pt x="95250" y="185649"/>
                </a:lnTo>
                <a:cubicBezTo>
                  <a:pt x="82550" y="195174"/>
                  <a:pt x="70068" y="204997"/>
                  <a:pt x="57150" y="214224"/>
                </a:cubicBezTo>
                <a:cubicBezTo>
                  <a:pt x="47835" y="220878"/>
                  <a:pt x="34642" y="223566"/>
                  <a:pt x="28575" y="233274"/>
                </a:cubicBezTo>
                <a:cubicBezTo>
                  <a:pt x="17932" y="250302"/>
                  <a:pt x="15875" y="271374"/>
                  <a:pt x="9525" y="290424"/>
                </a:cubicBezTo>
                <a:lnTo>
                  <a:pt x="0" y="318999"/>
                </a:lnTo>
                <a:cubicBezTo>
                  <a:pt x="1421" y="334634"/>
                  <a:pt x="4487" y="427893"/>
                  <a:pt x="19050" y="461874"/>
                </a:cubicBezTo>
                <a:cubicBezTo>
                  <a:pt x="31570" y="491087"/>
                  <a:pt x="46482" y="494792"/>
                  <a:pt x="66675" y="519024"/>
                </a:cubicBezTo>
                <a:cubicBezTo>
                  <a:pt x="74004" y="527818"/>
                  <a:pt x="77630" y="539504"/>
                  <a:pt x="85725" y="547599"/>
                </a:cubicBezTo>
                <a:cubicBezTo>
                  <a:pt x="113022" y="574896"/>
                  <a:pt x="111887" y="560680"/>
                  <a:pt x="142875" y="576174"/>
                </a:cubicBezTo>
                <a:cubicBezTo>
                  <a:pt x="153114" y="581294"/>
                  <a:pt x="161211" y="590104"/>
                  <a:pt x="171450" y="595224"/>
                </a:cubicBezTo>
                <a:cubicBezTo>
                  <a:pt x="180430" y="599714"/>
                  <a:pt x="191045" y="600259"/>
                  <a:pt x="200025" y="604749"/>
                </a:cubicBezTo>
                <a:cubicBezTo>
                  <a:pt x="210264" y="609869"/>
                  <a:pt x="218361" y="618679"/>
                  <a:pt x="228600" y="623799"/>
                </a:cubicBezTo>
                <a:cubicBezTo>
                  <a:pt x="253950" y="636474"/>
                  <a:pt x="288717" y="637362"/>
                  <a:pt x="314325" y="642849"/>
                </a:cubicBezTo>
                <a:cubicBezTo>
                  <a:pt x="454967" y="672987"/>
                  <a:pt x="323663" y="655213"/>
                  <a:pt x="485775" y="671424"/>
                </a:cubicBezTo>
                <a:cubicBezTo>
                  <a:pt x="581738" y="695415"/>
                  <a:pt x="445040" y="663047"/>
                  <a:pt x="609600" y="690474"/>
                </a:cubicBezTo>
                <a:cubicBezTo>
                  <a:pt x="619504" y="692125"/>
                  <a:pt x="628149" y="699457"/>
                  <a:pt x="638175" y="699999"/>
                </a:cubicBezTo>
                <a:cubicBezTo>
                  <a:pt x="746014" y="705828"/>
                  <a:pt x="854075" y="706349"/>
                  <a:pt x="962025" y="709524"/>
                </a:cubicBezTo>
                <a:cubicBezTo>
                  <a:pt x="1000125" y="706349"/>
                  <a:pt x="1038613" y="706284"/>
                  <a:pt x="1076325" y="699999"/>
                </a:cubicBezTo>
                <a:cubicBezTo>
                  <a:pt x="1096132" y="696698"/>
                  <a:pt x="1133475" y="680949"/>
                  <a:pt x="1133475" y="680949"/>
                </a:cubicBezTo>
                <a:cubicBezTo>
                  <a:pt x="1152525" y="661899"/>
                  <a:pt x="1182106" y="649357"/>
                  <a:pt x="1190625" y="623799"/>
                </a:cubicBezTo>
                <a:cubicBezTo>
                  <a:pt x="1193800" y="614274"/>
                  <a:pt x="1195274" y="604001"/>
                  <a:pt x="1200150" y="595224"/>
                </a:cubicBezTo>
                <a:cubicBezTo>
                  <a:pt x="1211269" y="575210"/>
                  <a:pt x="1231010" y="559794"/>
                  <a:pt x="1238250" y="538074"/>
                </a:cubicBezTo>
                <a:cubicBezTo>
                  <a:pt x="1244600" y="519024"/>
                  <a:pt x="1246161" y="497632"/>
                  <a:pt x="1257300" y="480924"/>
                </a:cubicBezTo>
                <a:cubicBezTo>
                  <a:pt x="1263650" y="471399"/>
                  <a:pt x="1271701" y="462810"/>
                  <a:pt x="1276350" y="452349"/>
                </a:cubicBezTo>
                <a:cubicBezTo>
                  <a:pt x="1284505" y="433999"/>
                  <a:pt x="1289050" y="414249"/>
                  <a:pt x="1295400" y="395199"/>
                </a:cubicBezTo>
                <a:lnTo>
                  <a:pt x="1304925" y="366624"/>
                </a:lnTo>
                <a:cubicBezTo>
                  <a:pt x="1308100" y="357099"/>
                  <a:pt x="1312015" y="347789"/>
                  <a:pt x="1314450" y="338049"/>
                </a:cubicBezTo>
                <a:lnTo>
                  <a:pt x="1323975" y="299949"/>
                </a:lnTo>
                <a:cubicBezTo>
                  <a:pt x="1320800" y="255499"/>
                  <a:pt x="1321061" y="210669"/>
                  <a:pt x="1314450" y="166599"/>
                </a:cubicBezTo>
                <a:cubicBezTo>
                  <a:pt x="1311471" y="146741"/>
                  <a:pt x="1312108" y="120588"/>
                  <a:pt x="1295400" y="109449"/>
                </a:cubicBezTo>
                <a:lnTo>
                  <a:pt x="1266825" y="90399"/>
                </a:lnTo>
                <a:cubicBezTo>
                  <a:pt x="1231626" y="37601"/>
                  <a:pt x="1267914" y="79362"/>
                  <a:pt x="1219200" y="52299"/>
                </a:cubicBezTo>
                <a:cubicBezTo>
                  <a:pt x="1125061" y="0"/>
                  <a:pt x="1202280" y="20904"/>
                  <a:pt x="1104900" y="4674"/>
                </a:cubicBezTo>
                <a:cubicBezTo>
                  <a:pt x="1060450" y="7849"/>
                  <a:pt x="1015620" y="7588"/>
                  <a:pt x="971550" y="14199"/>
                </a:cubicBezTo>
                <a:cubicBezTo>
                  <a:pt x="951692" y="17178"/>
                  <a:pt x="933450" y="26899"/>
                  <a:pt x="914400" y="33249"/>
                </a:cubicBezTo>
                <a:lnTo>
                  <a:pt x="828675" y="61824"/>
                </a:lnTo>
                <a:cubicBezTo>
                  <a:pt x="819150" y="64999"/>
                  <a:pt x="810004" y="69698"/>
                  <a:pt x="800100" y="71349"/>
                </a:cubicBezTo>
                <a:cubicBezTo>
                  <a:pt x="781050" y="74524"/>
                  <a:pt x="761888" y="77086"/>
                  <a:pt x="742950" y="80874"/>
                </a:cubicBezTo>
                <a:cubicBezTo>
                  <a:pt x="730113" y="83441"/>
                  <a:pt x="717896" y="89312"/>
                  <a:pt x="704850" y="90399"/>
                </a:cubicBezTo>
                <a:cubicBezTo>
                  <a:pt x="679538" y="92508"/>
                  <a:pt x="695325" y="96749"/>
                  <a:pt x="628650" y="99924"/>
                </a:cubicBezTo>
                <a:close/>
              </a:path>
            </a:pathLst>
          </a:cu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500298" y="571480"/>
            <a:ext cx="664370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При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повышении температуры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металлического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проводника его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сопротивление увеличивается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При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увеличении температуры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электролита (жидкого проводника) его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сопротивление уменьшается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         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 smtClean="0"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Если взять в качестве проводника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уголь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(таблетку активированного угля из аптечки),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то его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сопротивление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при надавливании на уголь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уменьшается!</a:t>
            </a:r>
          </a:p>
        </p:txBody>
      </p:sp>
      <p:pic>
        <p:nvPicPr>
          <p:cNvPr id="17410" name="Picture 2" descr="http://class-fizika.narod.ru/8_class/8_urok/8_el/9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85728"/>
            <a:ext cx="2043549" cy="1404940"/>
          </a:xfrm>
          <a:prstGeom prst="rect">
            <a:avLst/>
          </a:prstGeom>
          <a:noFill/>
        </p:spPr>
      </p:pic>
      <p:pic>
        <p:nvPicPr>
          <p:cNvPr id="17411" name="Picture 3" descr="http://class-fizika.narod.ru/8_class/8_urok/8_el/9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214818"/>
            <a:ext cx="2085888" cy="1355827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85720" y="6072206"/>
            <a:ext cx="8501122" cy="461665"/>
          </a:xfrm>
          <a:prstGeom prst="rect">
            <a:avLst/>
          </a:prstGeom>
          <a:ln w="38100">
            <a:solidFill>
              <a:srgbClr val="0000FF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Электрическое сопротивление </a:t>
            </a:r>
            <a:r>
              <a:rPr lang="ru-RU" sz="2400" b="1" dirty="0" smtClean="0">
                <a:solidFill>
                  <a:schemeClr val="tx1"/>
                </a:solidFill>
              </a:rPr>
              <a:t>зависит от температуры </a:t>
            </a:r>
            <a:endParaRPr lang="ru-RU" sz="2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85728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Задачки- </a:t>
            </a:r>
            <a:r>
              <a:rPr lang="ru-RU" sz="24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закреплялки</a:t>
            </a:r>
            <a:endParaRPr lang="ru-RU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4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/>
              <a:t>Если длину проволоки вытягиванием увеличить вдвое то, как изменится её сопротивление?</a:t>
            </a:r>
            <a:br>
              <a:rPr lang="ru-RU" sz="2400" dirty="0" smtClean="0"/>
            </a:br>
            <a:r>
              <a:rPr lang="ru-RU" sz="2400" dirty="0" smtClean="0"/>
              <a:t>___</a:t>
            </a:r>
          </a:p>
          <a:p>
            <a:r>
              <a:rPr lang="ru-RU" sz="2400" dirty="0" smtClean="0"/>
              <a:t>Две квадратные металлические пластины из одного металла разной толщины включены в электрическую цепь. Одинаковое ли сопротивление они оказывают току?</a:t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___</a:t>
            </a:r>
          </a:p>
          <a:p>
            <a:r>
              <a:rPr lang="ru-RU" sz="2400" dirty="0" smtClean="0"/>
              <a:t>Какой проводник представляет большее сопротивление для постоянного тока: </a:t>
            </a:r>
            <a:br>
              <a:rPr lang="ru-RU" sz="2400" dirty="0" smtClean="0"/>
            </a:br>
            <a:r>
              <a:rPr lang="ru-RU" sz="2400" dirty="0" smtClean="0"/>
              <a:t>медный сплошной стержень или медная трубка, имеющая внешний диаметр, равный диаметру стержня? ( длину обоих проводников считать одинаковой)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254</Words>
  <Application>Microsoft Office PowerPoint</Application>
  <PresentationFormat>Экран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Acquest Script</vt:lpstr>
      <vt:lpstr>Arial</vt:lpstr>
      <vt:lpstr>Calibri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baunti</dc:creator>
  <cp:lastModifiedBy>baunti</cp:lastModifiedBy>
  <cp:revision>33</cp:revision>
  <dcterms:created xsi:type="dcterms:W3CDTF">2013-01-28T17:53:54Z</dcterms:created>
  <dcterms:modified xsi:type="dcterms:W3CDTF">2017-06-08T11:46:14Z</dcterms:modified>
</cp:coreProperties>
</file>