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9" r:id="rId3"/>
    <p:sldId id="327" r:id="rId4"/>
    <p:sldId id="260" r:id="rId5"/>
    <p:sldId id="262" r:id="rId6"/>
    <p:sldId id="261" r:id="rId7"/>
    <p:sldId id="318" r:id="rId8"/>
    <p:sldId id="265" r:id="rId9"/>
    <p:sldId id="285" r:id="rId10"/>
    <p:sldId id="319" r:id="rId11"/>
    <p:sldId id="320" r:id="rId12"/>
    <p:sldId id="266" r:id="rId13"/>
    <p:sldId id="270" r:id="rId14"/>
    <p:sldId id="267" r:id="rId15"/>
    <p:sldId id="321" r:id="rId16"/>
    <p:sldId id="304" r:id="rId17"/>
    <p:sldId id="323" r:id="rId18"/>
    <p:sldId id="271" r:id="rId19"/>
    <p:sldId id="303" r:id="rId20"/>
    <p:sldId id="315" r:id="rId21"/>
    <p:sldId id="325" r:id="rId22"/>
    <p:sldId id="306" r:id="rId23"/>
    <p:sldId id="307" r:id="rId24"/>
    <p:sldId id="305" r:id="rId25"/>
    <p:sldId id="308" r:id="rId26"/>
    <p:sldId id="309" r:id="rId27"/>
    <p:sldId id="310" r:id="rId28"/>
    <p:sldId id="311" r:id="rId29"/>
    <p:sldId id="312" r:id="rId30"/>
    <p:sldId id="313" r:id="rId31"/>
    <p:sldId id="326" r:id="rId32"/>
    <p:sldId id="328" r:id="rId33"/>
    <p:sldId id="273" r:id="rId34"/>
    <p:sldId id="277" r:id="rId35"/>
    <p:sldId id="329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05613E"/>
    <a:srgbClr val="06744A"/>
    <a:srgbClr val="89E9FF"/>
    <a:srgbClr val="00CCFF"/>
    <a:srgbClr val="FFFF66"/>
    <a:srgbClr val="FFFF99"/>
    <a:srgbClr val="000099"/>
    <a:srgbClr val="FFFF00"/>
    <a:srgbClr val="FF66FF"/>
  </p:clrMru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89" autoAdjust="0"/>
    <p:restoredTop sz="94689" autoAdjust="0"/>
  </p:normalViewPr>
  <p:slideViewPr>
    <p:cSldViewPr>
      <p:cViewPr>
        <p:scale>
          <a:sx n="75" d="100"/>
          <a:sy n="75" d="100"/>
        </p:scale>
        <p:origin x="-91" y="-1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 w="19050">
                <a:solidFill>
                  <a:schemeClr val="tx1"/>
                </a:solidFill>
              </a:ln>
            </c:spPr>
          </c:dPt>
          <c:dPt>
            <c:idx val="1"/>
            <c:spPr>
              <a:ln w="19050">
                <a:solidFill>
                  <a:schemeClr val="tx1"/>
                </a:solidFill>
              </a:ln>
            </c:spPr>
          </c:dPt>
          <c:dPt>
            <c:idx val="2"/>
            <c:spPr>
              <a:solidFill>
                <a:srgbClr val="FF99FF"/>
              </a:solidFill>
              <a:ln w="19050">
                <a:solidFill>
                  <a:schemeClr val="tx1"/>
                </a:solidFill>
              </a:ln>
            </c:spPr>
          </c:dPt>
          <c:cat>
            <c:strRef>
              <c:f>Лист1!$A$2:$A$4</c:f>
              <c:strCache>
                <c:ptCount val="3"/>
                <c:pt idx="0">
                  <c:v>низкий</c:v>
                </c:pt>
                <c:pt idx="1">
                  <c:v>средний</c:v>
                </c:pt>
                <c:pt idx="2">
                  <c:v>высокий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15</c:v>
                </c:pt>
                <c:pt idx="1">
                  <c:v>65</c:v>
                </c:pt>
                <c:pt idx="2">
                  <c:v>20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chemeClr val="bg1"/>
              </a:solidFill>
              <a:ln w="19050">
                <a:solidFill>
                  <a:schemeClr val="tx1"/>
                </a:solidFill>
              </a:ln>
            </c:spPr>
          </c:dPt>
          <c:dPt>
            <c:idx val="1"/>
            <c:spPr>
              <a:ln w="19050">
                <a:solidFill>
                  <a:schemeClr val="tx1"/>
                </a:solidFill>
              </a:ln>
            </c:spPr>
          </c:dPt>
          <c:dPt>
            <c:idx val="2"/>
            <c:spPr>
              <a:solidFill>
                <a:srgbClr val="FF99FF"/>
              </a:solidFill>
              <a:ln w="19050">
                <a:solidFill>
                  <a:schemeClr val="tx1"/>
                </a:solidFill>
              </a:ln>
            </c:spPr>
          </c:dPt>
          <c:cat>
            <c:strRef>
              <c:f>Лист1!$A$2:$A$4</c:f>
              <c:strCache>
                <c:ptCount val="3"/>
                <c:pt idx="0">
                  <c:v>низкий</c:v>
                </c:pt>
                <c:pt idx="1">
                  <c:v>средний</c:v>
                </c:pt>
                <c:pt idx="2">
                  <c:v>высокий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</c:v>
                </c:pt>
                <c:pt idx="1">
                  <c:v>70</c:v>
                </c:pt>
                <c:pt idx="2">
                  <c:v>17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hPercent val="95"/>
      <c:depthPercent val="100"/>
      <c:rAngAx val="1"/>
    </c:view3D>
    <c:floor>
      <c:spPr>
        <a:solidFill>
          <a:srgbClr val="C0C0C0"/>
        </a:solidFill>
        <a:ln w="3175">
          <a:solidFill>
            <a:schemeClr val="bg1"/>
          </a:solidFill>
          <a:prstDash val="solid"/>
        </a:ln>
      </c:spPr>
    </c:floor>
    <c:sideWall>
      <c:spPr>
        <a:noFill/>
        <a:ln w="12700">
          <a:solidFill>
            <a:schemeClr val="bg1"/>
          </a:solidFill>
          <a:prstDash val="solid"/>
        </a:ln>
      </c:spPr>
    </c:sideWall>
    <c:backWall>
      <c:spPr>
        <a:noFill/>
        <a:ln w="12700">
          <a:solidFill>
            <a:schemeClr val="bg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4771241830065356E-2"/>
          <c:y val="4.5248868778280375E-2"/>
          <c:w val="0.62745098039215652"/>
          <c:h val="0.7963800904977375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Низкий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chemeClr val="tx1"/>
              </a:solidFill>
              <a:prstDash val="solid"/>
            </a:ln>
          </c:spPr>
          <c:cat>
            <c:strRef>
              <c:f>Sheet1!$B$1:$B$1</c:f>
              <c:strCache>
                <c:ptCount val="1"/>
                <c:pt idx="0">
                  <c:v>8 "А" класс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chemeClr val="tx1"/>
              </a:solidFill>
              <a:prstDash val="solid"/>
            </a:ln>
          </c:spPr>
          <c:cat>
            <c:strRef>
              <c:f>Sheet1!$B$1:$B$1</c:f>
              <c:strCache>
                <c:ptCount val="1"/>
                <c:pt idx="0">
                  <c:v>8 "А" класс</c:v>
                </c:pt>
              </c:strCache>
            </c: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68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rgbClr val="FF99FF"/>
            </a:solidFill>
            <a:ln w="12700">
              <a:solidFill>
                <a:schemeClr val="tx1"/>
              </a:solidFill>
              <a:prstDash val="solid"/>
            </a:ln>
          </c:spPr>
          <c:cat>
            <c:strRef>
              <c:f>Sheet1!$B$1:$B$1</c:f>
              <c:strCache>
                <c:ptCount val="1"/>
                <c:pt idx="0">
                  <c:v>8 "А" класс</c:v>
                </c:pt>
              </c:strCache>
            </c:strRef>
          </c:cat>
          <c:val>
            <c:numRef>
              <c:f>Sheet1!$B$4:$B$4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gapDepth val="0"/>
        <c:shape val="box"/>
        <c:axId val="54398336"/>
        <c:axId val="54400128"/>
        <c:axId val="0"/>
      </c:bar3DChart>
      <c:catAx>
        <c:axId val="54398336"/>
        <c:scaling>
          <c:orientation val="minMax"/>
        </c:scaling>
        <c:axPos val="b"/>
        <c:numFmt formatCode="General" sourceLinked="1"/>
        <c:tickLblPos val="low"/>
        <c:spPr>
          <a:ln w="4688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</a:defRPr>
            </a:pPr>
            <a:endParaRPr lang="ru-RU"/>
          </a:p>
        </c:txPr>
        <c:crossAx val="54400128"/>
        <c:crosses val="autoZero"/>
        <c:auto val="1"/>
        <c:lblAlgn val="ctr"/>
        <c:lblOffset val="100"/>
        <c:tickLblSkip val="1"/>
        <c:tickMarkSkip val="1"/>
      </c:catAx>
      <c:valAx>
        <c:axId val="54400128"/>
        <c:scaling>
          <c:orientation val="minMax"/>
        </c:scaling>
        <c:axPos val="l"/>
        <c:majorGridlines>
          <c:spPr>
            <a:ln w="4688">
              <a:solidFill>
                <a:schemeClr val="bg1"/>
              </a:solidFill>
              <a:prstDash val="solid"/>
            </a:ln>
          </c:spPr>
        </c:majorGridlines>
        <c:numFmt formatCode="General" sourceLinked="1"/>
        <c:tickLblPos val="nextTo"/>
        <c:spPr>
          <a:ln w="4688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</a:defRPr>
            </a:pPr>
            <a:endParaRPr lang="ru-RU"/>
          </a:p>
        </c:txPr>
        <c:crossAx val="54398336"/>
        <c:crosses val="autoZero"/>
        <c:crossBetween val="between"/>
      </c:valAx>
      <c:spPr>
        <a:noFill/>
        <a:ln w="37505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0" i="0" u="none" strike="noStrike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0" i="0" u="none" strike="noStrike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 b="0" i="0" u="none" strike="noStrike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</a:defRPr>
            </a:pPr>
            <a:endParaRPr lang="ru-RU"/>
          </a:p>
        </c:txPr>
      </c:legendEntry>
      <c:layout>
        <c:manualLayout>
          <c:xMode val="edge"/>
          <c:yMode val="edge"/>
          <c:x val="0.76470588235294212"/>
          <c:y val="0.37104072398190097"/>
          <c:w val="0.22222222222222221"/>
          <c:h val="0.26244343891402716"/>
        </c:manualLayout>
      </c:layout>
      <c:spPr>
        <a:noFill/>
        <a:ln w="4688">
          <a:noFill/>
          <a:prstDash val="solid"/>
        </a:ln>
        <a:effectLst/>
      </c:spPr>
      <c:txPr>
        <a:bodyPr/>
        <a:lstStyle/>
        <a:p>
          <a:pPr>
            <a:defRPr sz="10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97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hPercent val="95"/>
      <c:depthPercent val="100"/>
      <c:rAngAx val="1"/>
    </c:view3D>
    <c:floor>
      <c:spPr>
        <a:solidFill>
          <a:srgbClr val="C0C0C0"/>
        </a:solidFill>
        <a:ln w="3175">
          <a:solidFill>
            <a:schemeClr val="bg1"/>
          </a:solidFill>
          <a:prstDash val="solid"/>
        </a:ln>
      </c:spPr>
    </c:floor>
    <c:sideWall>
      <c:spPr>
        <a:noFill/>
        <a:ln w="12700">
          <a:solidFill>
            <a:schemeClr val="bg1"/>
          </a:solidFill>
          <a:prstDash val="solid"/>
        </a:ln>
      </c:spPr>
    </c:sideWall>
    <c:backWall>
      <c:spPr>
        <a:noFill/>
        <a:ln w="12700">
          <a:solidFill>
            <a:schemeClr val="bg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4771241830065356E-2"/>
          <c:y val="4.5248868778280341E-2"/>
          <c:w val="0.62745098039215652"/>
          <c:h val="0.7963800904977375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Низкий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chemeClr val="tx1"/>
              </a:solidFill>
              <a:prstDash val="solid"/>
            </a:ln>
          </c:spPr>
          <c:cat>
            <c:strRef>
              <c:f>Sheet1!$B$1:$B$1</c:f>
              <c:strCache>
                <c:ptCount val="1"/>
                <c:pt idx="0">
                  <c:v>8 "А" класс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chemeClr val="tx1"/>
              </a:solidFill>
              <a:prstDash val="solid"/>
            </a:ln>
          </c:spPr>
          <c:cat>
            <c:strRef>
              <c:f>Sheet1!$B$1:$B$1</c:f>
              <c:strCache>
                <c:ptCount val="1"/>
                <c:pt idx="0">
                  <c:v>8 "А" класс</c:v>
                </c:pt>
              </c:strCache>
            </c: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66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rgbClr val="FF99FF"/>
            </a:solidFill>
            <a:ln w="12700">
              <a:solidFill>
                <a:schemeClr val="tx1"/>
              </a:solidFill>
              <a:prstDash val="solid"/>
            </a:ln>
          </c:spPr>
          <c:cat>
            <c:strRef>
              <c:f>Sheet1!$B$1:$B$1</c:f>
              <c:strCache>
                <c:ptCount val="1"/>
                <c:pt idx="0">
                  <c:v>8 "А" класс</c:v>
                </c:pt>
              </c:strCache>
            </c:strRef>
          </c:cat>
          <c:val>
            <c:numRef>
              <c:f>Sheet1!$B$4:$B$4</c:f>
              <c:numCache>
                <c:formatCode>General</c:formatCode>
                <c:ptCount val="1"/>
                <c:pt idx="0">
                  <c:v>22</c:v>
                </c:pt>
              </c:numCache>
            </c:numRef>
          </c:val>
        </c:ser>
        <c:gapDepth val="0"/>
        <c:shape val="box"/>
        <c:axId val="54439296"/>
        <c:axId val="54449280"/>
        <c:axId val="0"/>
      </c:bar3DChart>
      <c:catAx>
        <c:axId val="54439296"/>
        <c:scaling>
          <c:orientation val="minMax"/>
        </c:scaling>
        <c:axPos val="b"/>
        <c:numFmt formatCode="General" sourceLinked="1"/>
        <c:tickLblPos val="low"/>
        <c:spPr>
          <a:ln w="4688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</a:defRPr>
            </a:pPr>
            <a:endParaRPr lang="ru-RU"/>
          </a:p>
        </c:txPr>
        <c:crossAx val="54449280"/>
        <c:crosses val="autoZero"/>
        <c:auto val="1"/>
        <c:lblAlgn val="ctr"/>
        <c:lblOffset val="100"/>
        <c:tickLblSkip val="1"/>
        <c:tickMarkSkip val="1"/>
      </c:catAx>
      <c:valAx>
        <c:axId val="54449280"/>
        <c:scaling>
          <c:orientation val="minMax"/>
        </c:scaling>
        <c:axPos val="l"/>
        <c:majorGridlines>
          <c:spPr>
            <a:ln w="4688">
              <a:solidFill>
                <a:schemeClr val="bg1"/>
              </a:solidFill>
              <a:prstDash val="solid"/>
            </a:ln>
          </c:spPr>
        </c:majorGridlines>
        <c:numFmt formatCode="General" sourceLinked="1"/>
        <c:tickLblPos val="nextTo"/>
        <c:spPr>
          <a:ln w="4688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</a:defRPr>
            </a:pPr>
            <a:endParaRPr lang="ru-RU"/>
          </a:p>
        </c:txPr>
        <c:crossAx val="54439296"/>
        <c:crosses val="autoZero"/>
        <c:crossBetween val="between"/>
      </c:valAx>
      <c:spPr>
        <a:noFill/>
        <a:ln w="37505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0" i="0" u="none" strike="noStrike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0" i="0" u="none" strike="noStrike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 b="0" i="0" u="none" strike="noStrike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</a:defRPr>
            </a:pPr>
            <a:endParaRPr lang="ru-RU"/>
          </a:p>
        </c:txPr>
      </c:legendEntry>
      <c:layout>
        <c:manualLayout>
          <c:xMode val="edge"/>
          <c:yMode val="edge"/>
          <c:x val="0.76147352185875106"/>
          <c:y val="0.40739195327688665"/>
          <c:w val="0.22222222222222221"/>
          <c:h val="0.26244343891402716"/>
        </c:manualLayout>
      </c:layout>
      <c:spPr>
        <a:noFill/>
        <a:ln w="4688">
          <a:noFill/>
          <a:prstDash val="solid"/>
        </a:ln>
        <a:effectLst/>
      </c:spPr>
      <c:txPr>
        <a:bodyPr/>
        <a:lstStyle/>
        <a:p>
          <a:pPr>
            <a:defRPr sz="10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97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floor>
      <c:spPr>
        <a:ln>
          <a:noFill/>
        </a:ln>
      </c:spPr>
    </c:floor>
    <c:plotArea>
      <c:layout>
        <c:manualLayout>
          <c:layoutTarget val="inner"/>
          <c:xMode val="edge"/>
          <c:yMode val="edge"/>
          <c:x val="0.13481646348607931"/>
          <c:y val="4.5425957262013497E-2"/>
          <c:w val="0.5752159335657353"/>
          <c:h val="0.7698690749565249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2009-2010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</c:spPr>
          <c:cat>
            <c:strRef>
              <c:f>Лист1!$A$2:$A$4</c:f>
              <c:strCache>
                <c:ptCount val="3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0.16</c:v>
                </c:pt>
                <c:pt idx="1">
                  <c:v>0.45</c:v>
                </c:pt>
                <c:pt idx="2">
                  <c:v>0.39000000000000024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2012-2013</c:v>
                </c:pt>
              </c:strCache>
            </c:strRef>
          </c:tx>
          <c:spPr>
            <a:solidFill>
              <a:srgbClr val="FF99FF"/>
            </a:solidFill>
            <a:ln w="12700">
              <a:solidFill>
                <a:schemeClr val="tx1"/>
              </a:solidFill>
            </a:ln>
          </c:spPr>
          <c:cat>
            <c:strRef>
              <c:f>Лист1!$A$2:$A$4</c:f>
              <c:strCache>
                <c:ptCount val="3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0.2400000000000001</c:v>
                </c:pt>
                <c:pt idx="1">
                  <c:v>0.52</c:v>
                </c:pt>
                <c:pt idx="2">
                  <c:v>0.2400000000000001</c:v>
                </c:pt>
              </c:numCache>
            </c:numRef>
          </c:val>
        </c:ser>
        <c:shape val="box"/>
        <c:axId val="56471936"/>
        <c:axId val="56473472"/>
        <c:axId val="0"/>
      </c:bar3DChart>
      <c:catAx>
        <c:axId val="56471936"/>
        <c:scaling>
          <c:orientation val="minMax"/>
        </c:scaling>
        <c:axPos val="b"/>
        <c:tickLblPos val="nextTo"/>
        <c:spPr>
          <a:ln w="12700">
            <a:solidFill>
              <a:schemeClr val="bg1"/>
            </a:solidFill>
          </a:ln>
        </c:spPr>
        <c:crossAx val="56473472"/>
        <c:crosses val="autoZero"/>
        <c:auto val="1"/>
        <c:lblAlgn val="ctr"/>
        <c:lblOffset val="100"/>
      </c:catAx>
      <c:valAx>
        <c:axId val="56473472"/>
        <c:scaling>
          <c:orientation val="minMax"/>
        </c:scaling>
        <c:axPos val="l"/>
        <c:majorGridlines>
          <c:spPr>
            <a:ln w="12700">
              <a:solidFill>
                <a:schemeClr val="bg1"/>
              </a:solidFill>
            </a:ln>
          </c:spPr>
        </c:majorGridlines>
        <c:numFmt formatCode="0%" sourceLinked="1"/>
        <c:tickLblPos val="nextTo"/>
        <c:spPr>
          <a:ln w="12700">
            <a:solidFill>
              <a:schemeClr val="bg1"/>
            </a:solidFill>
          </a:ln>
        </c:spPr>
        <c:crossAx val="56471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153607723780454"/>
          <c:y val="0.23641446770886732"/>
          <c:w val="0.28517175732803268"/>
          <c:h val="0.52303672659395006"/>
        </c:manualLayout>
      </c:layout>
      <c:spPr>
        <a:ln>
          <a:noFill/>
        </a:ln>
      </c:spPr>
      <c:txPr>
        <a:bodyPr/>
        <a:lstStyle/>
        <a:p>
          <a:pPr>
            <a:defRPr sz="1600"/>
          </a:pPr>
          <a:endParaRPr lang="ru-RU"/>
        </a:p>
      </c:txPr>
    </c:legend>
    <c:plotVisOnly val="1"/>
  </c:chart>
  <c:spPr>
    <a:ln>
      <a:noFill/>
    </a:ln>
  </c:spPr>
  <c:txPr>
    <a:bodyPr/>
    <a:lstStyle/>
    <a:p>
      <a:pPr>
        <a:defRPr sz="1800" b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floor>
      <c:spPr>
        <a:ln>
          <a:noFill/>
        </a:ln>
      </c:spPr>
    </c:floor>
    <c:plotArea>
      <c:layout>
        <c:manualLayout>
          <c:layoutTarget val="inner"/>
          <c:xMode val="edge"/>
          <c:yMode val="edge"/>
          <c:x val="0.13481646348607945"/>
          <c:y val="4.5425957262013497E-2"/>
          <c:w val="0.62732278598484259"/>
          <c:h val="0.76986907495652535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2009-2010</c:v>
                </c:pt>
              </c:strCache>
            </c:strRef>
          </c:tx>
          <c:spPr>
            <a:solidFill>
              <a:schemeClr val="accent6"/>
            </a:solidFill>
            <a:ln w="12700">
              <a:solidFill>
                <a:schemeClr val="tx1"/>
              </a:solidFill>
            </a:ln>
          </c:spPr>
          <c:cat>
            <c:strRef>
              <c:f>Лист1!$A$2:$A$5</c:f>
              <c:strCache>
                <c:ptCount val="4"/>
                <c:pt idx="0">
                  <c:v>л.р.12</c:v>
                </c:pt>
                <c:pt idx="1">
                  <c:v>л.р.13</c:v>
                </c:pt>
                <c:pt idx="2">
                  <c:v>л.р.14</c:v>
                </c:pt>
                <c:pt idx="3">
                  <c:v>к.р.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0.68</c:v>
                </c:pt>
                <c:pt idx="1">
                  <c:v>0.60000000000000064</c:v>
                </c:pt>
                <c:pt idx="2">
                  <c:v>0.59</c:v>
                </c:pt>
                <c:pt idx="3">
                  <c:v>0.61000000000000065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2012-2013</c:v>
                </c:pt>
              </c:strCache>
            </c:strRef>
          </c:tx>
          <c:spPr>
            <a:solidFill>
              <a:srgbClr val="FF99FF"/>
            </a:solidFill>
            <a:ln w="12700">
              <a:solidFill>
                <a:schemeClr val="tx1"/>
              </a:solidFill>
            </a:ln>
          </c:spPr>
          <c:cat>
            <c:strRef>
              <c:f>Лист1!$A$2:$A$5</c:f>
              <c:strCache>
                <c:ptCount val="4"/>
                <c:pt idx="0">
                  <c:v>л.р.12</c:v>
                </c:pt>
                <c:pt idx="1">
                  <c:v>л.р.13</c:v>
                </c:pt>
                <c:pt idx="2">
                  <c:v>л.р.14</c:v>
                </c:pt>
                <c:pt idx="3">
                  <c:v>к.р.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0.70000000000000062</c:v>
                </c:pt>
                <c:pt idx="1">
                  <c:v>0.62000000000000066</c:v>
                </c:pt>
                <c:pt idx="2">
                  <c:v>0.63000000000000078</c:v>
                </c:pt>
                <c:pt idx="3">
                  <c:v>0.76000000000000079</c:v>
                </c:pt>
              </c:numCache>
            </c:numRef>
          </c:val>
        </c:ser>
        <c:shape val="box"/>
        <c:axId val="56514816"/>
        <c:axId val="56516608"/>
        <c:axId val="0"/>
      </c:bar3DChart>
      <c:catAx>
        <c:axId val="56514816"/>
        <c:scaling>
          <c:orientation val="minMax"/>
        </c:scaling>
        <c:axPos val="b"/>
        <c:tickLblPos val="nextTo"/>
        <c:spPr>
          <a:ln w="12700">
            <a:solidFill>
              <a:schemeClr val="bg1"/>
            </a:solidFill>
          </a:ln>
        </c:spPr>
        <c:crossAx val="56516608"/>
        <c:crosses val="autoZero"/>
        <c:auto val="1"/>
        <c:lblAlgn val="ctr"/>
        <c:lblOffset val="100"/>
      </c:catAx>
      <c:valAx>
        <c:axId val="56516608"/>
        <c:scaling>
          <c:orientation val="minMax"/>
        </c:scaling>
        <c:axPos val="l"/>
        <c:majorGridlines>
          <c:spPr>
            <a:ln w="12700">
              <a:solidFill>
                <a:schemeClr val="bg1"/>
              </a:solidFill>
            </a:ln>
          </c:spPr>
        </c:majorGridlines>
        <c:numFmt formatCode="0%" sourceLinked="1"/>
        <c:tickLblPos val="nextTo"/>
        <c:spPr>
          <a:ln w="12700">
            <a:solidFill>
              <a:schemeClr val="bg1"/>
            </a:solidFill>
          </a:ln>
        </c:spPr>
        <c:crossAx val="565148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192783259887019"/>
          <c:y val="0.23641446770886748"/>
          <c:w val="0.24477980983229203"/>
          <c:h val="0.52303672659395006"/>
        </c:manualLayout>
      </c:layout>
      <c:spPr>
        <a:ln>
          <a:noFill/>
        </a:ln>
      </c:spPr>
      <c:txPr>
        <a:bodyPr/>
        <a:lstStyle/>
        <a:p>
          <a:pPr>
            <a:defRPr sz="1600"/>
          </a:pPr>
          <a:endParaRPr lang="ru-RU"/>
        </a:p>
      </c:txPr>
    </c:legend>
    <c:plotVisOnly val="1"/>
  </c:chart>
  <c:spPr>
    <a:ln>
      <a:noFill/>
    </a:ln>
  </c:spPr>
  <c:txPr>
    <a:bodyPr/>
    <a:lstStyle/>
    <a:p>
      <a:pPr>
        <a:defRPr sz="1800" b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</a:defRPr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998CA-9419-4112-A492-05E43EA2AB5C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BE78-2CF6-4F88-8AD6-C02F09AE21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1BE78-2CF6-4F88-8AD6-C02F09AE21C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1BE78-2CF6-4F88-8AD6-C02F09AE21C9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&#1091;&#1088;&#1086;&#1082;&#1080;/6&#1059;&#1056;&#1054;&#1050;/6&#1091;&#1088;&#1086;&#1082;.pptx" TargetMode="External"/><Relationship Id="rId13" Type="http://schemas.openxmlformats.org/officeDocument/2006/relationships/slide" Target="slide31.xml"/><Relationship Id="rId3" Type="http://schemas.openxmlformats.org/officeDocument/2006/relationships/slide" Target="slide23.xml"/><Relationship Id="rId7" Type="http://schemas.openxmlformats.org/officeDocument/2006/relationships/hyperlink" Target="&#1091;&#1088;&#1086;&#1082;&#1080;/6&#1059;&#1056;&#1054;&#1050;/&#1090;&#1077;&#1093;.&#1082;&#1072;&#1088;&#1090;&#1072;%206&#1091;&#1088;.docx" TargetMode="External"/><Relationship Id="rId12" Type="http://schemas.openxmlformats.org/officeDocument/2006/relationships/slide" Target="slide30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6.xml"/><Relationship Id="rId11" Type="http://schemas.openxmlformats.org/officeDocument/2006/relationships/slide" Target="slide29.xml"/><Relationship Id="rId5" Type="http://schemas.openxmlformats.org/officeDocument/2006/relationships/slide" Target="slide25.xml"/><Relationship Id="rId10" Type="http://schemas.openxmlformats.org/officeDocument/2006/relationships/slide" Target="slide28.xml"/><Relationship Id="rId4" Type="http://schemas.openxmlformats.org/officeDocument/2006/relationships/slide" Target="slide24.xml"/><Relationship Id="rId9" Type="http://schemas.openxmlformats.org/officeDocument/2006/relationships/slide" Target="slide2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&#1091;&#1088;&#1086;&#1082;&#1080;/1&#1091;&#1088;&#1086;&#1082;/&#1086;&#1087;&#1099;&#1090;.jpg" TargetMode="External"/><Relationship Id="rId2" Type="http://schemas.openxmlformats.org/officeDocument/2006/relationships/hyperlink" Target="&#1091;&#1088;&#1086;&#1082;&#1080;/1&#1091;&#1088;&#1086;&#1082;/&#1089;&#1074;&#1077;&#1090;.ppt" TargetMode="External"/><Relationship Id="rId1" Type="http://schemas.openxmlformats.org/officeDocument/2006/relationships/slideLayout" Target="../slideLayouts/slideLayout7.xml"/><Relationship Id="rId5" Type="http://schemas.openxmlformats.org/officeDocument/2006/relationships/slide" Target="slide21.xml"/><Relationship Id="rId4" Type="http://schemas.openxmlformats.org/officeDocument/2006/relationships/hyperlink" Target="&#1091;&#1088;&#1086;&#1082;&#1080;/1&#1091;&#1088;&#1086;&#1082;/&#1090;&#1077;&#1083;&#1083;&#1091;&#1088;&#1080;&#1081;.jpg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&#1091;&#1088;&#1086;&#1082;&#1080;/2&#1091;&#1088;&#1086;&#1082;/2&#1091;&#1088;&#1086;&#1082;.pptx" TargetMode="External"/><Relationship Id="rId2" Type="http://schemas.openxmlformats.org/officeDocument/2006/relationships/hyperlink" Target="&#1091;&#1088;&#1086;&#1082;&#1080;/2&#1091;&#1088;&#1086;&#1082;/&#1090;&#1077;&#1082;&#1089;&#1090;%20&#1089;&#1084;&#1099;&#1089;&#1083;&#1086;&#1074;&#1086;&#1077;%20&#1095;&#1080;&#1077;&#1085;&#1080;&#1077;.docx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&#1091;&#1088;&#1086;&#1082;&#1080;/3,4,7&#1091;&#1088;&#1086;&#1082;/12-&#1083;&#1088;.pptx" TargetMode="External"/><Relationship Id="rId2" Type="http://schemas.openxmlformats.org/officeDocument/2006/relationships/hyperlink" Target="&#1091;&#1088;&#1086;&#1082;&#1080;/3,4,7&#1091;&#1088;&#1086;&#1082;/8_&#1083;&#1072;&#1073;%20&#1088;&#1072;&#1073;.docx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&#1091;&#1088;&#1086;&#1082;&#1080;/3,4,7&#1091;&#1088;&#1086;&#1082;/13-&#1083;&#1088;.pptx" TargetMode="External"/><Relationship Id="rId2" Type="http://schemas.openxmlformats.org/officeDocument/2006/relationships/hyperlink" Target="&#1091;&#1088;&#1086;&#1082;&#1080;/3,4,7&#1091;&#1088;&#1086;&#1082;/8_&#1083;&#1072;&#1073;%20&#1088;&#1072;&#1073;.docx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21.xml"/><Relationship Id="rId5" Type="http://schemas.openxmlformats.org/officeDocument/2006/relationships/hyperlink" Target="&#1091;&#1088;&#1086;&#1082;&#1080;/3,4,7&#1091;&#1088;&#1086;&#1082;/&#1076;&#1086;&#1087;%20&#1084;&#1072;&#1090;&#1077;&#1088;&#1080;&#1072;&#1083;-&#1087;&#1088;&#1077;&#1083;&#1086;&#1084;&#1083;&#1077;&#1085;&#1080;&#1077;-&#1074;&#1086;&#1076;&#1072;.docx" TargetMode="External"/><Relationship Id="rId4" Type="http://schemas.openxmlformats.org/officeDocument/2006/relationships/hyperlink" Target="&#1091;&#1088;&#1086;&#1082;&#1080;/3,4,7&#1091;&#1088;&#1086;&#1082;/&#1076;&#1086;&#1087;%20&#1084;&#1072;&#1090;&#1077;&#1088;&#1080;&#1072;&#1083;-&#1087;&#1088;&#1077;&#1083;&#1086;&#1084;&#1083;&#1077;&#1085;&#1080;&#1077;-&#1088;&#1072;&#1076;&#1091;&#1075;&#1072;.docx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&#1091;&#1088;&#1086;&#1082;&#1080;/5&#1091;&#1088;&#1086;&#1082;/&#1044;&#1077;&#1084;&#1086;&#1085;&#1089;&#1090;&#1088;&#1072;&#1094;&#1080;&#1080;.docx" TargetMode="External"/><Relationship Id="rId2" Type="http://schemas.openxmlformats.org/officeDocument/2006/relationships/hyperlink" Target="&#1091;&#1088;&#1086;&#1082;&#1080;/5&#1091;&#1088;&#1086;&#1082;/5&#1091;&#1088;&#1086;&#1082;.pptx" TargetMode="External"/><Relationship Id="rId1" Type="http://schemas.openxmlformats.org/officeDocument/2006/relationships/slideLayout" Target="../slideLayouts/slideLayout7.xml"/><Relationship Id="rId5" Type="http://schemas.openxmlformats.org/officeDocument/2006/relationships/slide" Target="slide21.xml"/><Relationship Id="rId4" Type="http://schemas.openxmlformats.org/officeDocument/2006/relationships/hyperlink" Target="&#1091;&#1088;&#1086;&#1082;&#1080;/5&#1091;&#1088;&#1086;&#1082;/&#1083;&#1072;&#1073;&#1086;&#1088;&#1072;&#1090;&#1086;&#1088;&#1085;&#1086;&#1077;%20&#1086;&#1073;&#1086;&#1088;&#1091;&#1076;&#1086;&#1074;&#1072;&#1085;&#1080;&#1077;.docx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&#1091;&#1088;&#1086;&#1082;&#1080;/6&#1091;&#1088;&#1086;&#1082;/6&#1091;&#1088;&#1086;&#1082;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1.xml"/><Relationship Id="rId4" Type="http://schemas.openxmlformats.org/officeDocument/2006/relationships/hyperlink" Target="&#1091;&#1088;&#1086;&#1082;&#1080;/6&#1091;&#1088;&#1086;&#1082;/&#1090;&#1077;&#1093;.&#1082;&#1072;&#1088;&#1090;&#1072;%206&#1091;&#1088;.docx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&#1091;&#1088;&#1086;&#1082;&#1080;/3,4,7&#1091;&#1088;&#1086;&#1082;/14-&#1083;&#1088;.pptx" TargetMode="External"/><Relationship Id="rId2" Type="http://schemas.openxmlformats.org/officeDocument/2006/relationships/hyperlink" Target="&#1091;&#1088;&#1086;&#1082;&#1080;/3,4,7&#1091;&#1088;&#1086;&#1082;/8_&#1083;&#1072;&#1073;%20&#1088;&#1072;&#1073;.docx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&#1091;&#1088;&#1086;&#1082;&#1080;/8&#1091;&#1088;&#1086;&#1082;/&#1087;&#1088;.&#1088;&#1072;&#1073;-&#1075;&#1083;&#1072;&#1079;.docx" TargetMode="External"/><Relationship Id="rId7" Type="http://schemas.openxmlformats.org/officeDocument/2006/relationships/slide" Target="slide21.xml"/><Relationship Id="rId2" Type="http://schemas.openxmlformats.org/officeDocument/2006/relationships/hyperlink" Target="&#1091;&#1088;&#1086;&#1082;&#1080;/8&#1091;&#1088;&#1086;&#1082;/&#1075;&#1083;&#1072;&#1079;.pptx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&#1091;&#1088;&#1086;&#1082;&#1080;/8&#1091;&#1088;&#1086;&#1082;/&#1076;&#1086;&#1082;&#1083;&#1072;&#1076;%20&#1075;&#1083;&#1072;&#1079;.docx" TargetMode="External"/><Relationship Id="rId5" Type="http://schemas.openxmlformats.org/officeDocument/2006/relationships/hyperlink" Target="&#1091;&#1088;&#1086;&#1082;&#1080;/8&#1091;&#1088;&#1086;&#1082;/&#1090;&#1077;&#1093;-&#1082;&#1072;&#1088;&#1090;&#1072;%20&#1075;&#1083;&#1072;&#1079;.docx" TargetMode="External"/><Relationship Id="rId4" Type="http://schemas.openxmlformats.org/officeDocument/2006/relationships/hyperlink" Target="&#1091;&#1088;&#1086;&#1082;&#1080;/8&#1091;&#1088;&#1086;&#1082;/&#1084;&#1086;&#1076;&#1077;&#1083;&#1100;%20&#1075;&#1083;&#1072;&#1079;&#1072;.doc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hyperlink" Target="&#1091;&#1088;&#1086;&#1082;&#1080;/9&#1091;&#1088;&#1086;&#1082;-&#1082;-&#1088;.docx" TargetMode="Externa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class-fizika.narod.ru/8_class.htm" TargetMode="External"/><Relationship Id="rId2" Type="http://schemas.openxmlformats.org/officeDocument/2006/relationships/hyperlink" Target="http://interneturok.ru/ru/school/physics/8-klass/bsvetovye-yavleniyab/laboratornaya-rabota-poluchenie-izobrazheniya-pri-pomowi-linzy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ru.wikipedia.org/wiki/%D0%90%D0%B1%D1%83_%D0%90%D0%BB%D0%B8_%D0%B8%D0%B1%D0%BD_%D0%A1%D0%B8%D0%BD%D0%B0" TargetMode="External"/><Relationship Id="rId4" Type="http://schemas.openxmlformats.org/officeDocument/2006/relationships/hyperlink" Target="http://www.fizika.ru/kniga/index.php?mode=oglavlenie&amp;theme=14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828680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Методическая разработка темы</a:t>
            </a: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Световые явления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образовательной программы</a:t>
            </a:r>
          </a:p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физике        </a:t>
            </a:r>
            <a:b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 8 классе</a:t>
            </a: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00034" y="4071942"/>
            <a:ext cx="8215370" cy="2000264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rPr>
              <a:t>Автор Гвозденко М.Г.</a:t>
            </a:r>
            <a:endParaRPr lang="ru-RU" sz="2000" b="1" i="1" dirty="0" smtClean="0">
              <a:solidFill>
                <a:schemeClr val="bg1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sz="2000" b="1" i="1" dirty="0" smtClean="0">
                <a:solidFill>
                  <a:schemeClr val="bg1"/>
                </a:solidFill>
              </a:rPr>
              <a:t>Муниципальное бюджетное образовательное учреждение «Средняя общеобразовательная школа №7 с углубленным изучением отдельных предметов»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rPr>
              <a:t> педагогический стаж 11 лет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ru-RU" sz="2000" b="1" i="1" dirty="0" smtClean="0">
                <a:solidFill>
                  <a:schemeClr val="bg1"/>
                </a:solidFill>
              </a:rPr>
              <a:t>НГПУ</a:t>
            </a: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rPr>
              <a:t>, физический факультет, 2004г.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428992" y="6488668"/>
            <a:ext cx="2486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i="1" dirty="0" smtClean="0">
                <a:solidFill>
                  <a:schemeClr val="bg1"/>
                </a:solidFill>
              </a:rPr>
              <a:t>Г. Дзержинск, 2014г.</a:t>
            </a:r>
            <a:endParaRPr lang="ru-RU" sz="20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357298"/>
            <a:ext cx="35719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Показатели уровня развития  мышления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(по методике ШТУР)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57158" y="357166"/>
            <a:ext cx="8429684" cy="78581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Психолого-педагогические особенности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500034" y="2857496"/>
          <a:ext cx="4071966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 rot="5400000">
            <a:off x="2178827" y="3679033"/>
            <a:ext cx="4929222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000628" y="1357298"/>
            <a:ext cx="36433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Показатели уровня учебной мотивации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(по методике  Гинзбург)</a:t>
            </a:r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4643438" y="2857496"/>
          <a:ext cx="4071966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7"/>
          <p:cNvSpPr txBox="1">
            <a:spLocks noChangeArrowheads="1"/>
          </p:cNvSpPr>
          <p:nvPr/>
        </p:nvSpPr>
        <p:spPr bwMode="auto">
          <a:xfrm>
            <a:off x="428596" y="1071546"/>
            <a:ext cx="428628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Показатели уровня</a:t>
            </a:r>
          </a:p>
          <a:p>
            <a:pPr algn="ctr"/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опосредованной памяти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(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по методике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запоминания пар слов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)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57158" y="357166"/>
            <a:ext cx="8429684" cy="78581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Психолого-педагогические особенности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5400000">
            <a:off x="2250265" y="3679033"/>
            <a:ext cx="4929222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786314" y="1071546"/>
            <a:ext cx="40005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Показатели уровня развития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произвольного внимания (методика корректурная проба)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642910" y="2714619"/>
          <a:ext cx="3929090" cy="314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4786314" y="2714620"/>
          <a:ext cx="3929090" cy="314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57158" y="357166"/>
            <a:ext cx="8429684" cy="115092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Система форм контроля уровня достижений учащихся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1643050"/>
            <a:ext cx="82153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Исходя из психолого- педагогических особенностей учащихся 8х классов: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00100" y="2357431"/>
            <a:ext cx="2928958" cy="500066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00100" y="2928934"/>
            <a:ext cx="2928958" cy="1143008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indent="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Предварительный</a:t>
            </a:r>
          </a:p>
          <a:p>
            <a:pPr indent="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Текущий</a:t>
            </a:r>
          </a:p>
          <a:p>
            <a:pPr indent="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Итоговый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86248" y="3500437"/>
            <a:ext cx="3571900" cy="2143140"/>
          </a:xfrm>
          <a:prstGeom prst="rect">
            <a:avLst/>
          </a:prstGeom>
          <a:noFill/>
          <a:ln w="38100">
            <a:solidFill>
              <a:srgbClr val="FF99FF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Наблюдение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Самостоятельная работа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Тест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Устный ответ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Лабораторная работа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86248" y="2928934"/>
            <a:ext cx="3571900" cy="500066"/>
          </a:xfrm>
          <a:prstGeom prst="rect">
            <a:avLst/>
          </a:prstGeom>
          <a:noFill/>
          <a:ln w="38100">
            <a:solidFill>
              <a:srgbClr val="FF99FF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00100" y="4500570"/>
            <a:ext cx="2928958" cy="500400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Типы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00100" y="5072074"/>
            <a:ext cx="2928958" cy="114300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indent="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Внешний</a:t>
            </a:r>
          </a:p>
          <a:p>
            <a:pPr indent="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Взаимный</a:t>
            </a:r>
          </a:p>
          <a:p>
            <a:pPr indent="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Самоконтроль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500034" y="500042"/>
            <a:ext cx="8215370" cy="72229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Методы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, технологии и формы обучения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719191" y="1500174"/>
          <a:ext cx="3421294" cy="1060748"/>
        </p:xfrm>
        <a:graphic>
          <a:graphicData uri="http://schemas.openxmlformats.org/drawingml/2006/table">
            <a:tbl>
              <a:tblPr/>
              <a:tblGrid>
                <a:gridCol w="3421294"/>
              </a:tblGrid>
              <a:tr h="10607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n-cs"/>
                        </a:rPr>
                        <a:t>Репродуктивный</a:t>
                      </a:r>
                      <a:endParaRPr lang="ru-RU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28575" cmpd="sng">
                      <a:solidFill>
                        <a:schemeClr val="bg1"/>
                      </a:solidFill>
                      <a:prstDash val="solid"/>
                    </a:lnL>
                    <a:lnR w="28575" cmpd="sng">
                      <a:solidFill>
                        <a:schemeClr val="bg1"/>
                      </a:solidFill>
                      <a:prstDash val="solid"/>
                    </a:lnR>
                    <a:lnT w="28575" cmpd="sng">
                      <a:solidFill>
                        <a:schemeClr val="bg1"/>
                      </a:solidFill>
                      <a:prstDash val="solid"/>
                    </a:lnT>
                    <a:lnB w="28575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714348" y="2571744"/>
          <a:ext cx="3421294" cy="1080000"/>
        </p:xfrm>
        <a:graphic>
          <a:graphicData uri="http://schemas.openxmlformats.org/drawingml/2006/table">
            <a:tbl>
              <a:tblPr/>
              <a:tblGrid>
                <a:gridCol w="3421294"/>
              </a:tblGrid>
              <a:tr h="108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n-cs"/>
                        </a:rPr>
                        <a:t>Объяснительно-иллюстративный</a:t>
                      </a:r>
                      <a:endParaRPr lang="ru-RU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28575" cmpd="sng">
                      <a:solidFill>
                        <a:schemeClr val="bg1"/>
                      </a:solidFill>
                      <a:prstDash val="solid"/>
                    </a:lnL>
                    <a:lnR w="28575" cmpd="sng">
                      <a:solidFill>
                        <a:schemeClr val="bg1"/>
                      </a:solidFill>
                      <a:prstDash val="solid"/>
                    </a:lnR>
                    <a:lnT w="28575" cmpd="sng">
                      <a:solidFill>
                        <a:schemeClr val="bg1"/>
                      </a:solidFill>
                      <a:prstDash val="solid"/>
                    </a:lnT>
                    <a:lnB w="28575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714348" y="4714884"/>
          <a:ext cx="3421294" cy="1080000"/>
        </p:xfrm>
        <a:graphic>
          <a:graphicData uri="http://schemas.openxmlformats.org/drawingml/2006/table">
            <a:tbl>
              <a:tblPr/>
              <a:tblGrid>
                <a:gridCol w="3421294"/>
              </a:tblGrid>
              <a:tr h="108000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n-cs"/>
                        </a:rPr>
                        <a:t>Исследовательский</a:t>
                      </a:r>
                      <a:endParaRPr lang="ru-RU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28575" cmpd="sng">
                      <a:solidFill>
                        <a:schemeClr val="bg1"/>
                      </a:solidFill>
                      <a:prstDash val="solid"/>
                    </a:lnL>
                    <a:lnR w="28575" cmpd="sng">
                      <a:solidFill>
                        <a:schemeClr val="bg1"/>
                      </a:solidFill>
                      <a:prstDash val="solid"/>
                    </a:lnR>
                    <a:lnT w="28575" cmpd="sng">
                      <a:solidFill>
                        <a:schemeClr val="bg1"/>
                      </a:solidFill>
                      <a:prstDash val="solid"/>
                    </a:lnT>
                    <a:lnB w="28575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714348" y="3643314"/>
          <a:ext cx="3421294" cy="1080000"/>
        </p:xfrm>
        <a:graphic>
          <a:graphicData uri="http://schemas.openxmlformats.org/drawingml/2006/table">
            <a:tbl>
              <a:tblPr/>
              <a:tblGrid>
                <a:gridCol w="3421294"/>
              </a:tblGrid>
              <a:tr h="108000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+mn-cs"/>
                        </a:rPr>
                        <a:t>Частично- поисковый</a:t>
                      </a:r>
                      <a:endParaRPr lang="ru-RU" sz="2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28575" cmpd="sng">
                      <a:solidFill>
                        <a:schemeClr val="bg1"/>
                      </a:solidFill>
                      <a:prstDash val="solid"/>
                    </a:lnL>
                    <a:lnR w="28575" cmpd="sng">
                      <a:solidFill>
                        <a:schemeClr val="bg1"/>
                      </a:solidFill>
                      <a:prstDash val="solid"/>
                    </a:lnR>
                    <a:lnT w="28575" cmpd="sng">
                      <a:solidFill>
                        <a:schemeClr val="bg1"/>
                      </a:solidFill>
                      <a:prstDash val="solid"/>
                    </a:lnT>
                    <a:lnB w="28575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4143372" y="1500174"/>
          <a:ext cx="4286280" cy="1080000"/>
        </p:xfrm>
        <a:graphic>
          <a:graphicData uri="http://schemas.openxmlformats.org/drawingml/2006/table">
            <a:tbl>
              <a:tblPr/>
              <a:tblGrid>
                <a:gridCol w="4286280"/>
              </a:tblGrid>
              <a:tr h="108000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Тесты,</a:t>
                      </a: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тренировочные упражнения, задачи по алгоритму, пересказ</a:t>
                      </a:r>
                      <a:endParaRPr lang="ru-RU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28575" cmpd="sng">
                      <a:solidFill>
                        <a:schemeClr val="bg1"/>
                      </a:solidFill>
                      <a:prstDash val="solid"/>
                    </a:lnL>
                    <a:lnR w="28575" cmpd="sng">
                      <a:solidFill>
                        <a:schemeClr val="bg1"/>
                      </a:solidFill>
                      <a:prstDash val="solid"/>
                    </a:lnR>
                    <a:lnT w="28575" cmpd="sng">
                      <a:solidFill>
                        <a:schemeClr val="bg1"/>
                      </a:solidFill>
                      <a:prstDash val="solid"/>
                    </a:lnT>
                    <a:lnB w="28575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4143372" y="2571744"/>
          <a:ext cx="4286280" cy="1080000"/>
        </p:xfrm>
        <a:graphic>
          <a:graphicData uri="http://schemas.openxmlformats.org/drawingml/2006/table">
            <a:tbl>
              <a:tblPr/>
              <a:tblGrid>
                <a:gridCol w="4286280"/>
              </a:tblGrid>
              <a:tr h="108000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Рассказ, беседа, демонстрации иллюстраций, работа с учебником</a:t>
                      </a:r>
                      <a:endParaRPr lang="ru-RU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28575" cmpd="sng">
                      <a:solidFill>
                        <a:schemeClr val="bg1"/>
                      </a:solidFill>
                      <a:prstDash val="solid"/>
                    </a:lnL>
                    <a:lnR w="28575" cmpd="sng">
                      <a:solidFill>
                        <a:schemeClr val="bg1"/>
                      </a:solidFill>
                      <a:prstDash val="solid"/>
                    </a:lnR>
                    <a:lnT w="28575" cmpd="sng">
                      <a:solidFill>
                        <a:schemeClr val="bg1"/>
                      </a:solidFill>
                      <a:prstDash val="solid"/>
                    </a:lnT>
                    <a:lnB w="28575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4143372" y="3643314"/>
          <a:ext cx="4286280" cy="1080000"/>
        </p:xfrm>
        <a:graphic>
          <a:graphicData uri="http://schemas.openxmlformats.org/drawingml/2006/table">
            <a:tbl>
              <a:tblPr/>
              <a:tblGrid>
                <a:gridCol w="4286280"/>
              </a:tblGrid>
              <a:tr h="108000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Проблемное изложение, проблемные ситуации, эвристическая беседа</a:t>
                      </a:r>
                      <a:endParaRPr lang="ru-RU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28575" cmpd="sng">
                      <a:solidFill>
                        <a:schemeClr val="bg1"/>
                      </a:solidFill>
                      <a:prstDash val="solid"/>
                    </a:lnL>
                    <a:lnR w="28575" cmpd="sng">
                      <a:solidFill>
                        <a:schemeClr val="bg1"/>
                      </a:solidFill>
                      <a:prstDash val="solid"/>
                    </a:lnR>
                    <a:lnT w="28575" cmpd="sng">
                      <a:solidFill>
                        <a:schemeClr val="bg1"/>
                      </a:solidFill>
                      <a:prstDash val="solid"/>
                    </a:lnT>
                    <a:lnB w="28575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4143372" y="4714884"/>
          <a:ext cx="4286280" cy="1080000"/>
        </p:xfrm>
        <a:graphic>
          <a:graphicData uri="http://schemas.openxmlformats.org/drawingml/2006/table">
            <a:tbl>
              <a:tblPr/>
              <a:tblGrid>
                <a:gridCol w="4286280"/>
              </a:tblGrid>
              <a:tr h="108000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Лабораторные</a:t>
                      </a: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работы, наблюдения, аналитические задачи, кроссворды</a:t>
                      </a:r>
                      <a:endParaRPr lang="ru-RU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28575" cmpd="sng">
                      <a:solidFill>
                        <a:schemeClr val="bg1"/>
                      </a:solidFill>
                      <a:prstDash val="solid"/>
                    </a:lnL>
                    <a:lnR w="28575" cmpd="sng">
                      <a:solidFill>
                        <a:schemeClr val="bg1"/>
                      </a:solidFill>
                      <a:prstDash val="solid"/>
                    </a:lnR>
                    <a:lnT w="28575" cmpd="sng">
                      <a:solidFill>
                        <a:schemeClr val="bg1"/>
                      </a:solidFill>
                      <a:prstDash val="solid"/>
                    </a:lnT>
                    <a:lnB w="28575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Прямая соединительная линия 33"/>
          <p:cNvCxnSpPr/>
          <p:nvPr/>
        </p:nvCxnSpPr>
        <p:spPr>
          <a:xfrm rot="10800000">
            <a:off x="714348" y="5715016"/>
            <a:ext cx="4500594" cy="0"/>
          </a:xfrm>
          <a:prstGeom prst="line">
            <a:avLst/>
          </a:prstGeom>
          <a:ln w="19050">
            <a:solidFill>
              <a:srgbClr val="FFFF00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500034" y="428604"/>
            <a:ext cx="8215370" cy="78581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Методы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, </a:t>
            </a:r>
            <a:r>
              <a:rPr kumimoji="0" lang="ru-RU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технологии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и </a:t>
            </a:r>
            <a:r>
              <a:rPr kumimoji="0" lang="ru-RU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формы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обучения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4348" y="1714489"/>
            <a:ext cx="4929222" cy="562574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Технологии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14348" y="2428868"/>
            <a:ext cx="4929222" cy="2357454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indent="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Проблемное обучение</a:t>
            </a:r>
          </a:p>
          <a:p>
            <a:pPr indent="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Дифференцированное обучение</a:t>
            </a:r>
          </a:p>
          <a:p>
            <a:pPr indent="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Личностно- ориентированная технология</a:t>
            </a:r>
          </a:p>
          <a:p>
            <a:pPr indent="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Здоровьесберегающие технологии</a:t>
            </a:r>
          </a:p>
          <a:p>
            <a:pPr indent="1746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Информационно- коммуникативные технологии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786446" y="1714489"/>
            <a:ext cx="2571768" cy="562574"/>
          </a:xfrm>
          <a:prstGeom prst="rect">
            <a:avLst/>
          </a:prstGeom>
          <a:noFill/>
          <a:ln w="38100">
            <a:solidFill>
              <a:srgbClr val="FF99FF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786446" y="2428868"/>
            <a:ext cx="2571768" cy="2357454"/>
          </a:xfrm>
          <a:prstGeom prst="rect">
            <a:avLst/>
          </a:prstGeom>
          <a:noFill/>
          <a:ln w="38100">
            <a:solidFill>
              <a:srgbClr val="FF99FF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indent="17462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Индивидуальные</a:t>
            </a:r>
          </a:p>
          <a:p>
            <a:pPr indent="17462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Фронтальные</a:t>
            </a:r>
          </a:p>
          <a:p>
            <a:pPr indent="17462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Коллективные</a:t>
            </a:r>
          </a:p>
          <a:p>
            <a:pPr indent="174625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Групповые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714348" y="5357826"/>
            <a:ext cx="1643074" cy="1588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714348" y="5715016"/>
            <a:ext cx="1571636" cy="1588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714348" y="6072206"/>
            <a:ext cx="1643074" cy="1588"/>
          </a:xfrm>
          <a:prstGeom prst="straightConnector1">
            <a:avLst/>
          </a:prstGeom>
          <a:ln w="28575">
            <a:solidFill>
              <a:srgbClr val="FFFF0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вал 32"/>
          <p:cNvSpPr/>
          <p:nvPr/>
        </p:nvSpPr>
        <p:spPr>
          <a:xfrm>
            <a:off x="2714612" y="4929198"/>
            <a:ext cx="214314" cy="1428760"/>
          </a:xfrm>
          <a:prstGeom prst="ellipse">
            <a:avLst/>
          </a:prstGeom>
          <a:noFill/>
          <a:ln w="28575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LeftDown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2500306"/>
            <a:ext cx="77153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Личностные УУД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Коммуникативные УУД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Регулятивные УУД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Познавательные  УУД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571480"/>
            <a:ext cx="77867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В результате изучения раздела предполагается формирование универсальных учебных действий, </a:t>
            </a:r>
          </a:p>
          <a:p>
            <a:pPr algn="ctr"/>
            <a:r>
              <a:rPr lang="ru-RU" sz="24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позволяющих достигать предметных, межпредметных и личностных результатов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571472" y="2214554"/>
            <a:ext cx="5572164" cy="2714644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самостоятельности и личной ответственности за свои поступки;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доброжелательности и отзывчивости;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сотрудничать  со взрослыми и сверстниками;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находить выходы из спорных ситуаций;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логически мыслить, рассуждать.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28596" y="428604"/>
            <a:ext cx="8286808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Ожидаемые результаты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7" name="Стрелка вправо 6"/>
          <p:cNvSpPr/>
          <p:nvPr/>
        </p:nvSpPr>
        <p:spPr>
          <a:xfrm flipH="1">
            <a:off x="6143636" y="2571744"/>
            <a:ext cx="2484000" cy="1857388"/>
          </a:xfrm>
          <a:prstGeom prst="rightArrow">
            <a:avLst/>
          </a:prstGeom>
          <a:noFill/>
          <a:ln w="38100">
            <a:solidFill>
              <a:srgbClr val="FFFF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Личностные</a:t>
            </a:r>
            <a:endParaRPr lang="ru-RU" sz="2400" b="1" dirty="0" smtClean="0"/>
          </a:p>
          <a:p>
            <a:pPr algn="ctr"/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43240" y="1000108"/>
            <a:ext cx="3001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Ученик научится:</a:t>
            </a:r>
            <a:endParaRPr lang="ru-RU" sz="2800" i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0364" y="1571612"/>
            <a:ext cx="5724000" cy="4500594"/>
          </a:xfrm>
          <a:prstGeom prst="rect">
            <a:avLst/>
          </a:prstGeom>
          <a:noFill/>
          <a:ln w="38100">
            <a:solidFill>
              <a:srgbClr val="FF99FF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u="sng" dirty="0" smtClean="0"/>
              <a:t>Регулятивные</a:t>
            </a:r>
            <a:r>
              <a:rPr lang="ru-RU" dirty="0" smtClean="0"/>
              <a:t>: по образцу составлять план действий для решения учебной задачи; выполнять план действий и проводить пошаговый контроль его выполнения в сотрудничестве с учителем и одноклассниками.</a:t>
            </a:r>
          </a:p>
          <a:p>
            <a:r>
              <a:rPr lang="ru-RU" u="sng" dirty="0" smtClean="0"/>
              <a:t>Познавательные</a:t>
            </a:r>
            <a:r>
              <a:rPr lang="ru-RU" dirty="0" smtClean="0"/>
              <a:t>: описывать результаты учебных действий, используя физические и математические термины; применять полученные знания в изменённых условиях; представлять информацию в разной форме (текст, таблица).</a:t>
            </a:r>
          </a:p>
          <a:p>
            <a:r>
              <a:rPr lang="ru-RU" dirty="0" smtClean="0"/>
              <a:t> </a:t>
            </a:r>
            <a:r>
              <a:rPr lang="ru-RU" u="sng" dirty="0" smtClean="0"/>
              <a:t>Коммуникативные:</a:t>
            </a:r>
            <a:r>
              <a:rPr lang="ru-RU" dirty="0" smtClean="0"/>
              <a:t> строить речевое высказывание (устно), использовать физическую, математическую терминологию; оценивать различные точки; принимать активное участие в работе в группе с одноклассниками; определять общие цели работы,  анализировать результаты проделанной работы.</a:t>
            </a:r>
            <a:endParaRPr lang="ru-RU" dirty="0"/>
          </a:p>
        </p:txBody>
      </p:sp>
      <p:sp>
        <p:nvSpPr>
          <p:cNvPr id="3" name="Стрелка вправо 2"/>
          <p:cNvSpPr/>
          <p:nvPr/>
        </p:nvSpPr>
        <p:spPr>
          <a:xfrm>
            <a:off x="571472" y="2500306"/>
            <a:ext cx="2428892" cy="1857388"/>
          </a:xfrm>
          <a:prstGeom prst="rightArrow">
            <a:avLst/>
          </a:prstGeom>
          <a:noFill/>
          <a:ln w="38100">
            <a:solidFill>
              <a:srgbClr val="FF99FF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Метапредметные</a:t>
            </a:r>
            <a:endParaRPr lang="ru-RU" b="1" dirty="0" smtClean="0"/>
          </a:p>
          <a:p>
            <a:pPr algn="ctr"/>
            <a:endParaRPr lang="ru-RU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8596" y="428604"/>
            <a:ext cx="8286808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Ожидаемые результаты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43240" y="1000108"/>
            <a:ext cx="3001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Ученик научится:</a:t>
            </a:r>
            <a:endParaRPr lang="ru-RU" sz="2800" i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071802" y="3500438"/>
            <a:ext cx="5544000" cy="257176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объяснять  явления прямолинейного распространения света,  преломления и отражения света; находить эти явления в природных явлениях;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измерять фокусное расстояние собирающей линзы, оптическую силу линзы;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определять экспериментальными методами зависимости угла отражения от угла падения света;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строить изображения, даваемые тонкой линзой и плоским зеркалом</a:t>
            </a:r>
            <a:endParaRPr lang="ru-RU" sz="2000" dirty="0"/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28596" y="285728"/>
            <a:ext cx="8286808" cy="79373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Ожидаемые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результаты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571472" y="3857628"/>
            <a:ext cx="2484000" cy="1857388"/>
          </a:xfrm>
          <a:prstGeom prst="rightArrow">
            <a:avLst/>
          </a:prstGeom>
          <a:noFill/>
          <a:ln w="38100">
            <a:solidFill>
              <a:schemeClr val="accent6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Предметные</a:t>
            </a:r>
            <a:endParaRPr lang="ru-RU" b="1" dirty="0" smtClean="0"/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1500174"/>
            <a:ext cx="5572164" cy="1571636"/>
          </a:xfrm>
          <a:prstGeom prst="rect">
            <a:avLst/>
          </a:prstGeom>
          <a:noFill/>
          <a:ln w="38100">
            <a:solidFill>
              <a:srgbClr val="FF99FF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проводить эксперимент, анализировать результат, работать с формулами;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применять теоретические знания на практике (решение задач) и для объяснения действия оптических приборов</a:t>
            </a:r>
          </a:p>
        </p:txBody>
      </p:sp>
      <p:sp>
        <p:nvSpPr>
          <p:cNvPr id="8" name="Стрелка вправо 7"/>
          <p:cNvSpPr/>
          <p:nvPr/>
        </p:nvSpPr>
        <p:spPr>
          <a:xfrm flipH="1">
            <a:off x="6143636" y="1357298"/>
            <a:ext cx="2484000" cy="1857388"/>
          </a:xfrm>
          <a:prstGeom prst="rightArrow">
            <a:avLst/>
          </a:prstGeom>
          <a:noFill/>
          <a:ln w="38100">
            <a:solidFill>
              <a:srgbClr val="FF99FF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Общепредметные</a:t>
            </a:r>
            <a:endParaRPr lang="ru-RU" b="1" dirty="0" smtClean="0"/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143240" y="857232"/>
            <a:ext cx="3001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Ученик научится:</a:t>
            </a:r>
            <a:endParaRPr lang="ru-RU" sz="2800" i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28596" y="500042"/>
            <a:ext cx="8358246" cy="65085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Место темы в программе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1" y="1785926"/>
          <a:ext cx="7929617" cy="298704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637201"/>
                <a:gridCol w="4720947"/>
                <a:gridCol w="2571469"/>
              </a:tblGrid>
              <a:tr h="227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№</a:t>
                      </a:r>
                      <a:endParaRPr lang="ru-RU" sz="24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Название темы</a:t>
                      </a:r>
                      <a:endParaRPr lang="ru-RU" sz="24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Количество часов</a:t>
                      </a:r>
                      <a:endParaRPr lang="ru-RU" sz="24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</a:tr>
              <a:tr h="227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Тепловые явления</a:t>
                      </a:r>
                      <a:endParaRPr lang="ru-RU" sz="24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r>
                        <a:rPr lang="en-US" sz="2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24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</a:tr>
              <a:tr h="227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Изменение агрегатных состояний вещества</a:t>
                      </a:r>
                      <a:endParaRPr lang="ru-RU" sz="24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endParaRPr lang="ru-RU" sz="24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</a:tr>
              <a:tr h="227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Электрические явления</a:t>
                      </a:r>
                      <a:endParaRPr lang="ru-RU" sz="24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en-US" sz="2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ru-RU" sz="24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</a:tr>
              <a:tr h="23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Электромагнитные явления</a:t>
                      </a:r>
                      <a:endParaRPr lang="ru-RU" sz="24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24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ru-RU" sz="24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</a:tr>
              <a:tr h="227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800" dirty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sz="2800" dirty="0"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800" dirty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Световые явления</a:t>
                      </a:r>
                      <a:endParaRPr lang="ru-RU" sz="2800" dirty="0"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2800" dirty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ru-RU" sz="2800" dirty="0"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</a:tr>
              <a:tr h="23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Резервное время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1142984"/>
            <a:ext cx="814393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решения задач формирования основ научного мировоззрения, развития интеллектуальных способностей и познавательных интересов школьников в процессе изучения физики основное внимание уделяется: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знакомству с методами научного познания окружающего мира,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постановке проблем, требующих от учащихся самостоятельной деятельности по их разрешению.</a:t>
            </a:r>
            <a:endParaRPr lang="en-US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63525" indent="-263525">
              <a:buFont typeface="Wingdings" pitchFamily="2" charset="2"/>
              <a:buChar char="ü"/>
            </a:pPr>
            <a:endParaRPr lang="en-US" sz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содержания программы отражает логику познания от простого к сложному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sz="1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является актуальной для учащихся любого возраста, т.к. ребята учатся задумываться над окружающими явлениями и находить им правильное объяснение с помощью простых опытов.</a:t>
            </a:r>
          </a:p>
          <a:p>
            <a:endParaRPr lang="ru-RU" sz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Знание  учащихся  основных понятий раздела играют немаловажную роль в подготовке к ГИА (часть 1) и ЕГЭ (А15-А17, С5).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071670" y="357166"/>
            <a:ext cx="4886333" cy="73817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Актуальность темы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357166"/>
            <a:ext cx="81439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Содержание темы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Световые явления 9 часов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1643050"/>
          <a:ext cx="8215371" cy="424657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857520"/>
                <a:gridCol w="2786082"/>
                <a:gridCol w="2571769"/>
              </a:tblGrid>
              <a:tr h="4246578">
                <a:tc>
                  <a:txBody>
                    <a:bodyPr/>
                    <a:lstStyle/>
                    <a:p>
                      <a:pPr marR="0" lvl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Темы.</a:t>
                      </a:r>
                    </a:p>
                    <a:p>
                      <a:pPr marR="0" lvl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Источники света. Прямолинейное распространение света в однородной среде. Отражение света. Закон отражения. Плоское зеркало. Преломление света. Линза. Фокусное расстояние и оптическая сила линзы. Построение изображений в линзах. Глаз как оптическая система. Дефекты зрения. Оптические приборы.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lvl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Демонстрации. </a:t>
                      </a:r>
                    </a:p>
                    <a:p>
                      <a:pPr marR="0" lvl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Источники света. Прямолинейное распространение света. Закон отражения света. Изображение в плоском зеркале. Преломление света. Ход лучей в собирающей и рассеивающей линзах. Получение изображений с помощью линз. Принцип действия проекционного аппарата. Модель глаза. 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lvl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Лабораторные работы.</a:t>
                      </a:r>
                    </a:p>
                    <a:p>
                      <a:pPr marR="0" lvl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Исследование зависимости угла отражения от угла падения света. Исследование зависимости угла преломления от угла падения света. Измерение фокусного расстояния собирающей линзы. Получение изображений.</a:t>
                      </a:r>
                    </a:p>
                    <a:p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28596" y="277813"/>
            <a:ext cx="8358246" cy="65085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Тематическое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планирование</a:t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</a:b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000108"/>
          <a:ext cx="7929617" cy="457200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571504"/>
                <a:gridCol w="5857916"/>
                <a:gridCol w="1500197"/>
              </a:tblGrid>
              <a:tr h="227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№</a:t>
                      </a:r>
                      <a:endParaRPr lang="ru-RU" sz="24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Тема</a:t>
                      </a:r>
                      <a:r>
                        <a:rPr lang="ru-RU" sz="2400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урока</a:t>
                      </a:r>
                      <a:endParaRPr lang="ru-RU" sz="24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Количество часов</a:t>
                      </a:r>
                      <a:endParaRPr lang="ru-RU" sz="24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</a:tr>
              <a:tr h="227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58/1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rtl="0" eaLnBrk="1" fontAlgn="base" latinLnBrk="0" hangingPunct="1"/>
                      <a:r>
                        <a:rPr lang="en-US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Источники 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света,</a:t>
                      </a:r>
                      <a:r>
                        <a:rPr lang="en-US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распространение света</a:t>
                      </a:r>
                      <a:endParaRPr lang="ru-RU" sz="1800" b="0" i="0" kern="1200" baseline="0" dirty="0">
                        <a:solidFill>
                          <a:schemeClr val="bg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  <a:hlinkClick r:id="rId2" action="ppaction://hlinksldjump"/>
                        </a:rPr>
                        <a:t>1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</a:tr>
              <a:tr h="227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59/2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lang="en-US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Закон 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о</a:t>
                      </a:r>
                      <a:r>
                        <a:rPr lang="en-US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отражения света. Плоское зеркало</a:t>
                      </a:r>
                      <a:endParaRPr lang="ru-RU" sz="1800" b="0" i="0" kern="1200" baseline="0" dirty="0" smtClean="0">
                        <a:solidFill>
                          <a:schemeClr val="bg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  <a:hlinkClick r:id="rId3" action="ppaction://hlinksldjump"/>
                        </a:rPr>
                        <a:t>1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</a:tr>
              <a:tr h="227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60/3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Л.р.№12 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Исследование зависимости угла отражения от угла падения света</a:t>
                      </a:r>
                      <a:endParaRPr lang="ru-RU" sz="1800" b="0" i="0" kern="1200" baseline="0" dirty="0" smtClean="0">
                        <a:solidFill>
                          <a:schemeClr val="bg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  <a:hlinkClick r:id="rId4" action="ppaction://hlinksldjump"/>
                        </a:rPr>
                        <a:t>1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</a:tr>
              <a:tr h="23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61/4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реломление света.  </a:t>
                      </a: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Л.р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№13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Исследование зависимости угла преломления от угла падения света</a:t>
                      </a:r>
                      <a:endParaRPr lang="ru-RU" sz="1800" b="0" i="0" kern="1200" baseline="0" dirty="0" smtClean="0">
                        <a:solidFill>
                          <a:schemeClr val="bg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  <a:hlinkClick r:id="rId5" action="ppaction://hlinksldjump"/>
                        </a:rPr>
                        <a:t>1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</a:tr>
              <a:tr h="227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62/5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lang="en-US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Линзы. Оптическая сила линзы</a:t>
                      </a:r>
                      <a:endParaRPr lang="ru-RU" sz="1800" b="0" i="0" kern="1200" baseline="0" dirty="0" smtClean="0">
                        <a:solidFill>
                          <a:schemeClr val="bg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  <a:hlinkClick r:id="rId6" action="ppaction://hlinksldjump"/>
                        </a:rPr>
                        <a:t>1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</a:tr>
              <a:tr h="23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63/6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7" action="ppaction://hlinkfile"/>
                        </a:rPr>
                        <a:t>Изображение</a:t>
                      </a:r>
                      <a:r>
                        <a:rPr lang="en-US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7" action="ppaction://hlinkfile"/>
                        </a:rPr>
                        <a:t>, 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7" action="ppaction://hlinkfile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7" action="ppaction://hlinkfile"/>
                        </a:rPr>
                        <a:t>даваемое линзой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(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8" action="ppaction://hlinkpres?slideindex=1&amp;slidetitle="/>
                        </a:rPr>
                        <a:t>презентация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800" b="0" i="0" kern="1200" baseline="0" dirty="0" smtClean="0">
                        <a:solidFill>
                          <a:schemeClr val="bg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  <a:hlinkClick r:id="rId9" action="ppaction://hlinksldjump"/>
                        </a:rPr>
                        <a:t>1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</a:tr>
              <a:tr h="23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64/7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Л.р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800" b="1" i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№</a:t>
                      </a: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Измерение фокусного расстояния собирающей линзы. Получение изображений</a:t>
                      </a:r>
                      <a:endParaRPr lang="ru-RU" sz="1800" b="0" i="0" kern="1200" baseline="0" dirty="0" smtClean="0">
                        <a:solidFill>
                          <a:schemeClr val="bg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  <a:hlinkClick r:id="rId10" action="ppaction://hlinksldjump"/>
                        </a:rPr>
                        <a:t>1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</a:tr>
              <a:tr h="23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65/8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lang="en-US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Глаз как оптическая система. Оптические приборы</a:t>
                      </a:r>
                      <a:endParaRPr lang="ru-RU" sz="1800" b="0" i="0" kern="1200" baseline="0" dirty="0" smtClean="0">
                        <a:solidFill>
                          <a:schemeClr val="bg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  <a:hlinkClick r:id="rId11" action="ppaction://hlinksldjump"/>
                        </a:rPr>
                        <a:t>1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</a:tr>
              <a:tr h="2370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66/9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Контрол</a:t>
                      </a:r>
                      <a:r>
                        <a:rPr lang="ru-RU" sz="1800" b="0" kern="1200" dirty="0" err="1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ьная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работа №8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по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теме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en-US" sz="1800" b="0" kern="1200" dirty="0" err="1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Световые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явления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2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6148" marR="6614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  <a:hlinkClick r:id="rId12" action="ppaction://hlinksldjump"/>
                        </a:rPr>
                        <a:t>1</a:t>
                      </a:r>
                      <a:endParaRPr lang="ru-RU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6148" marR="66148" marT="0" marB="0" anchor="ctr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71472" y="5715016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  <a:hlinkClick r:id="rId13" action="ppaction://hlinksldjump"/>
              </a:rPr>
              <a:t>Результаты  апробации  содержания программы</a:t>
            </a:r>
            <a:endParaRPr lang="ru-RU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28596" y="277813"/>
            <a:ext cx="8358246" cy="65085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Тематическое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планирование</a:t>
            </a:r>
            <a:b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</a:b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3" name="Group 94"/>
          <p:cNvGraphicFramePr>
            <a:graphicFrameLocks/>
          </p:cNvGraphicFramePr>
          <p:nvPr/>
        </p:nvGraphicFramePr>
        <p:xfrm>
          <a:off x="571472" y="1142984"/>
          <a:ext cx="8072494" cy="479781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143140"/>
                <a:gridCol w="5929354"/>
              </a:tblGrid>
              <a:tr h="29432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Тема               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58/1</a:t>
                      </a:r>
                      <a:endParaRPr lang="ru-RU" sz="1800" dirty="0" smtClean="0"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Источники </a:t>
                      </a:r>
                      <a:r>
                        <a:rPr lang="ru-RU" sz="180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света,</a:t>
                      </a:r>
                      <a:r>
                        <a:rPr lang="en-US" sz="180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 распространение света</a:t>
                      </a:r>
                      <a:r>
                        <a:rPr lang="ru-RU" sz="180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/>
                </a:tc>
              </a:tr>
              <a:tr h="2857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Кол. часов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</a:tr>
              <a:tr h="2771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Тип, вид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Урок формирования новых знаний, комбинированный</a:t>
                      </a:r>
                      <a:endParaRPr lang="ru-RU" sz="1800" b="1" i="0" kern="1200" baseline="0" dirty="0" smtClean="0">
                        <a:solidFill>
                          <a:schemeClr val="bg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horzOverflow="overflow"/>
                </a:tc>
              </a:tr>
              <a:tr h="5543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Методы и технологии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rtl="0" eaLnBrk="1" fontAlgn="base" latinLnBrk="0" hangingPunct="1"/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Объяснительно- иллюстративный репродуктивный, эвристический</a:t>
                      </a:r>
                    </a:p>
                  </a:txBody>
                  <a:tcPr anchor="ctr" horzOverflow="overflow"/>
                </a:tc>
              </a:tr>
              <a:tr h="5572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rtl="0" eaLnBrk="1" fontAlgn="base" latinLnBrk="0" hangingPunct="1"/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Эвристическая беседа;    и</a:t>
                      </a:r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ндивидуальная,  коллективная и самостоятельная деятельность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9087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Оснащение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rtl="0" eaLnBrk="1" fontAlgn="base" latinLnBrk="0" hangingPunct="1"/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2" action="ppaction://hlinkpres?slideindex=1&amp;slidetitle="/>
                        </a:rPr>
                        <a:t>Презентация (слайд 1-3)-</a:t>
                      </a:r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актуализация, </a:t>
                      </a:r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2" action="ppaction://hlinkpres?slideindex=1&amp;slidetitle="/>
                        </a:rPr>
                        <a:t>(с. 3-6)- </a:t>
                      </a:r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новая тема</a:t>
                      </a:r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  <a:p>
                      <a:pPr rtl="0" eaLnBrk="1" fontAlgn="base" latinLnBrk="0" hangingPunct="1"/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2" action="ppaction://hlinkpres?slideindex=1&amp;slidetitle="/>
                        </a:rPr>
                        <a:t>(с. 7-9, 11)- </a:t>
                      </a:r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закрепление, </a:t>
                      </a:r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2" action="ppaction://hlinkpres?slideindex=1&amp;slidetitle="/>
                        </a:rPr>
                        <a:t>(с.10)-</a:t>
                      </a:r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д./</a:t>
                      </a:r>
                      <a:r>
                        <a:rPr lang="ru-RU" sz="1800" b="0" i="0" kern="1200" baseline="0" dirty="0" err="1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з</a:t>
                      </a:r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3" action="ppaction://hlinkfile"/>
                        </a:rPr>
                        <a:t>опыт</a:t>
                      </a:r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,    </a:t>
                      </a:r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4" action="ppaction://hlinkfile"/>
                        </a:rPr>
                        <a:t>демонстрации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11430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Ожидаемые результаты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Уметь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классифицировать источники света; решать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качественные задачи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Знать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закон прямолинейного распространения света</a:t>
                      </a:r>
                      <a:endParaRPr lang="ru-RU" sz="1800" b="0" kern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/>
                </a:tc>
              </a:tr>
              <a:tr h="3686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Д.З.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rtl="0" eaLnBrk="1" fontAlgn="base" latinLnBrk="0" hangingPunct="1"/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§ 62   упр. 29 (1,2)  по желанию задание 12(1)</a:t>
                      </a:r>
                      <a:endParaRPr lang="ru-RU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4" name="Управляющая кнопка: возврат 3">
            <a:hlinkClick r:id="rId5" action="ppaction://hlinksldjump" highlightClick="1"/>
          </p:cNvPr>
          <p:cNvSpPr/>
          <p:nvPr/>
        </p:nvSpPr>
        <p:spPr>
          <a:xfrm>
            <a:off x="8001024" y="500042"/>
            <a:ext cx="642942" cy="571504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28596" y="357166"/>
            <a:ext cx="8358246" cy="65085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Тематическое планирование</a:t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3" name="Group 94"/>
          <p:cNvGraphicFramePr>
            <a:graphicFrameLocks/>
          </p:cNvGraphicFramePr>
          <p:nvPr/>
        </p:nvGraphicFramePr>
        <p:xfrm>
          <a:off x="571472" y="1142984"/>
          <a:ext cx="8072494" cy="484632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000264"/>
                <a:gridCol w="6072230"/>
              </a:tblGrid>
              <a:tr h="29432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Тема                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59/2</a:t>
                      </a:r>
                      <a:endParaRPr lang="ru-RU" sz="1800" dirty="0" smtClean="0"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Закон отражения света. Плоское зеркало</a:t>
                      </a:r>
                      <a:r>
                        <a:rPr lang="ru-RU" sz="180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/>
                </a:tc>
              </a:tr>
              <a:tr h="2857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Кол. часов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</a:tr>
              <a:tr h="2771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Тип, вид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Урок закрепления знаний и изучения нового материала </a:t>
                      </a:r>
                      <a:endParaRPr lang="ru-RU" sz="1800" b="0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5543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Методы и технологии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Объяснительно- иллюстративный, </a:t>
                      </a: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частично- поисковый;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Технология развития  критического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мышления через смысловое  чтение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3457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Беседа;    самостоятельная деятельность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3571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Оснащение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hlinkClick r:id="rId2" action="ppaction://hlinkfile"/>
                        </a:rPr>
                        <a:t>Текст</a:t>
                      </a: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,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hlinkClick r:id="rId3" action="ppaction://hlinkpres?slideindex=1&amp;slidetitle="/>
                        </a:rPr>
                        <a:t>презентация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, демонстрации с зеркалом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1400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Ожидаемые результаты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Уметь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строить и описывать  изображение в плоском зеркале; решать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качественные задачи, используя закон отражения света</a:t>
                      </a:r>
                      <a:endParaRPr lang="ru-RU" sz="1800" b="0" kern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Знать 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закон отражения света; понятия падающий и отраженный луч, угол падения и отражения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5677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Д.З.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Arial" pitchFamily="34" charset="0"/>
                        </a:rPr>
                        <a:t>§ 64, упр. 31 (2,3) Экспериментальное задание</a:t>
                      </a:r>
                    </a:p>
                    <a:p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Arial" pitchFamily="34" charset="0"/>
                        </a:rPr>
                        <a:t>( по желанию) - сделать калейдоскоп или  перископ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4" name="Управляющая кнопка: возврат 3">
            <a:hlinkClick r:id="rId4" action="ppaction://hlinksldjump" highlightClick="1"/>
          </p:cNvPr>
          <p:cNvSpPr/>
          <p:nvPr/>
        </p:nvSpPr>
        <p:spPr>
          <a:xfrm>
            <a:off x="8001024" y="500042"/>
            <a:ext cx="642942" cy="571504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500034" y="428604"/>
            <a:ext cx="8358246" cy="50006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Тематическое планирование</a:t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3" name="Group 94"/>
          <p:cNvGraphicFramePr>
            <a:graphicFrameLocks/>
          </p:cNvGraphicFramePr>
          <p:nvPr/>
        </p:nvGraphicFramePr>
        <p:xfrm>
          <a:off x="642910" y="1214422"/>
          <a:ext cx="8001056" cy="4387227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1982563"/>
                <a:gridCol w="6018493"/>
              </a:tblGrid>
              <a:tr h="6429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Тема              </a:t>
                      </a:r>
                      <a:r>
                        <a:rPr lang="ru-RU" sz="180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60</a:t>
                      </a:r>
                      <a:r>
                        <a:rPr lang="en-US" sz="180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</a:t>
                      </a:r>
                      <a:r>
                        <a:rPr lang="ru-RU" sz="180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1800" dirty="0" smtClean="0"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Л.р.№12 </a:t>
                      </a:r>
                      <a:r>
                        <a:rPr lang="ru-RU" sz="1800" b="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Исследование зависимости угла отражения от угла падения света.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/>
                </a:tc>
              </a:tr>
              <a:tr h="2857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Кол. часов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</a:tr>
              <a:tr h="2771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Тип, вид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Урок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практического закрепления знаний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5543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Методы и технологии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Объяснительно- иллюстративный, р</a:t>
                      </a: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епродуктивный, частично- поисковый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3638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Фронтальная беседа;     групповая деятельность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4337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Оснащение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2" action="ppaction://hlinkfile"/>
                        </a:rPr>
                        <a:t>Рабочая карта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    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3" action="ppaction://hlinkpres?slideindex=1&amp;slidetitle="/>
                        </a:rPr>
                        <a:t>Презентация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1207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Ожидаемые результаты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Уметь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практически подтверждать закон отражения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света;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пользоваться транспортиром и измерять углы с его помощью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Знать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закон отражения света; как  чертить таблицу</a:t>
                      </a:r>
                    </a:p>
                  </a:txBody>
                  <a:tcPr anchor="ctr" horzOverflow="overflow"/>
                </a:tc>
              </a:tr>
              <a:tr h="2733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Д.З.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Разноуровневые задания  №1533, №1548, №1559 </a:t>
                      </a:r>
                      <a:endParaRPr lang="ru-RU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4" name="Управляющая кнопка: возврат 3">
            <a:hlinkClick r:id="rId4" action="ppaction://hlinksldjump" highlightClick="1"/>
          </p:cNvPr>
          <p:cNvSpPr/>
          <p:nvPr/>
        </p:nvSpPr>
        <p:spPr>
          <a:xfrm>
            <a:off x="8001024" y="500042"/>
            <a:ext cx="642942" cy="571504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28596" y="357166"/>
            <a:ext cx="8358246" cy="65085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Тематическое планирование</a:t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3" name="Group 94"/>
          <p:cNvGraphicFramePr>
            <a:graphicFrameLocks/>
          </p:cNvGraphicFramePr>
          <p:nvPr/>
        </p:nvGraphicFramePr>
        <p:xfrm>
          <a:off x="571472" y="1142984"/>
          <a:ext cx="8072494" cy="490348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357454"/>
                <a:gridCol w="5715040"/>
              </a:tblGrid>
              <a:tr h="29432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Тема               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61/4</a:t>
                      </a:r>
                      <a:endParaRPr lang="ru-RU" sz="1800" dirty="0" smtClean="0"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en-US" sz="1800" b="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реломление света.     </a:t>
                      </a:r>
                      <a:r>
                        <a:rPr lang="en-US" sz="1800" b="1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Л.р</a:t>
                      </a:r>
                      <a:r>
                        <a:rPr lang="en-US" sz="1800" b="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US" sz="1800" b="1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№13</a:t>
                      </a:r>
                      <a:r>
                        <a:rPr lang="en-US" sz="1800" b="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 Исследование зависимости угла преломления от угла падения света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/>
                </a:tc>
              </a:tr>
              <a:tr h="2857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Кол. часов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</a:tr>
              <a:tr h="2771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Тип, вид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Урок изучения нового материала, комбинированный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4229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Методы и технологии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Проблемный, частично- поисковый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3457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Беседа;    групповая деятельность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4337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Оснащение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2" action="ppaction://hlinkfile"/>
                        </a:rPr>
                        <a:t>Рабочая карта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 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3" action="ppaction://hlinkpres?slideindex=1&amp;slidetitle="/>
                        </a:rPr>
                        <a:t>Презентация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 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4" action="ppaction://hlinkfile"/>
                        </a:rPr>
                        <a:t>Радуга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5" action="ppaction://hlinkfile"/>
                        </a:rPr>
                        <a:t>Преломление в воде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15116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Ожидаемые результаты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Уметь 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строить приблизительный ход луча при переходе в среду с более высокой или более низкой оптической плотностью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Знать 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понятия: луч преломленный, угол преломления, абсолютный и относительный показатель преломления,  оптическая плотность среды;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закон преломления света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3571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Д.З.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§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65  упр. 32 (1, 4, 5 рисунок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2)   доклады по желанию</a:t>
                      </a:r>
                      <a:endParaRPr lang="ru-RU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4" name="Управляющая кнопка: возврат 3">
            <a:hlinkClick r:id="rId6" action="ppaction://hlinksldjump" highlightClick="1"/>
          </p:cNvPr>
          <p:cNvSpPr/>
          <p:nvPr/>
        </p:nvSpPr>
        <p:spPr>
          <a:xfrm>
            <a:off x="8001024" y="500042"/>
            <a:ext cx="642942" cy="571504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94"/>
          <p:cNvGraphicFramePr>
            <a:graphicFrameLocks/>
          </p:cNvGraphicFramePr>
          <p:nvPr/>
        </p:nvGraphicFramePr>
        <p:xfrm>
          <a:off x="642910" y="1142984"/>
          <a:ext cx="8001056" cy="4883478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428892"/>
                <a:gridCol w="5572164"/>
              </a:tblGrid>
              <a:tr h="29432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Тема               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62/5</a:t>
                      </a:r>
                      <a:endParaRPr lang="ru-RU" sz="1800" dirty="0" smtClean="0"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rtl="0" eaLnBrk="1" fontAlgn="auto" latinLnBrk="0" hangingPunct="1"/>
                      <a:r>
                        <a:rPr lang="en-US" sz="1800" kern="1200" dirty="0" smtClean="0">
                          <a:solidFill>
                            <a:srgbClr val="FF99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Линзы. Оптическая сила линзы.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/>
                </a:tc>
              </a:tr>
              <a:tr h="2857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Кол. часов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</a:tr>
              <a:tr h="2771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Тип, вид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Урок формирования новых знаний, комбинированный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4029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Методы и технологии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rtl="0" eaLnBrk="1" fontAlgn="base" latinLnBrk="0" hangingPunct="1"/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Объяснительно- иллюстративный, эвристический</a:t>
                      </a:r>
                    </a:p>
                  </a:txBody>
                  <a:tcPr anchor="ctr" horzOverflow="overflow"/>
                </a:tc>
              </a:tr>
              <a:tr h="5572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rtl="0" eaLnBrk="1" fontAlgn="base" latinLnBrk="0" hangingPunct="1"/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Эвристическая беседа;    и</a:t>
                      </a:r>
                      <a:r>
                        <a:rPr lang="ru-RU" sz="1800" b="0" i="0" kern="1200" baseline="0" dirty="0" smtClean="0">
                          <a:solidFill>
                            <a:schemeClr val="bg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ндивидуальная,  коллективная и групповая деятельность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4337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Оснащение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hlinkClick r:id="rId2" action="ppaction://hlinkpres?slideindex=1&amp;slidetitle="/>
                        </a:rPr>
                        <a:t>Презентация</a:t>
                      </a: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,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hlinkClick r:id="rId3" action="ppaction://hlinkfile"/>
                        </a:rPr>
                        <a:t>демонстрации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, 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hlinkClick r:id="rId4" action="ppaction://hlinkfile"/>
                        </a:rPr>
                        <a:t>лабораторное оборудование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14836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Ожидаемые результаты: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Уметь  </a:t>
                      </a: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формулировать физические свойства и характеристики линз; рассчитывать оптическую силу линзы;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различать собирающие и рассеивающие линзы</a:t>
                      </a:r>
                      <a:endParaRPr lang="ru-RU" sz="18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Знать </a:t>
                      </a: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формулу оптической силы линзы; понятия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линза, оптическая сила линзы, фокус, главная оптическая ось, главный оптический центр линзы; </a:t>
                      </a:r>
                      <a:endParaRPr lang="en-US" sz="18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3571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Д.З.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§ 66, упр. 33 (2), эксперимент (дополнительно)</a:t>
                      </a:r>
                      <a:endParaRPr lang="ru-RU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8596" y="357166"/>
            <a:ext cx="8358246" cy="65085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Тематическое планирование</a:t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5" name="Управляющая кнопка: возврат 4">
            <a:hlinkClick r:id="rId5" action="ppaction://hlinksldjump" highlightClick="1"/>
          </p:cNvPr>
          <p:cNvSpPr/>
          <p:nvPr/>
        </p:nvSpPr>
        <p:spPr>
          <a:xfrm>
            <a:off x="8001024" y="500042"/>
            <a:ext cx="642942" cy="571504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94"/>
          <p:cNvGraphicFramePr>
            <a:graphicFrameLocks/>
          </p:cNvGraphicFramePr>
          <p:nvPr/>
        </p:nvGraphicFramePr>
        <p:xfrm>
          <a:off x="642910" y="1214422"/>
          <a:ext cx="7929618" cy="4849522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275456"/>
                <a:gridCol w="5654162"/>
              </a:tblGrid>
              <a:tr h="3527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Тема           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63/6</a:t>
                      </a:r>
                      <a:endParaRPr lang="ru-RU" sz="1800" dirty="0" smtClean="0"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rtl="0" eaLnBrk="1" fontAlgn="auto" latinLnBrk="0" hangingPunct="1"/>
                      <a:r>
                        <a:rPr lang="ru-RU" sz="1800" kern="1200" dirty="0" smtClean="0">
                          <a:solidFill>
                            <a:srgbClr val="FF99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Изображение</a:t>
                      </a:r>
                      <a:r>
                        <a:rPr lang="en-US" sz="1800" kern="1200" dirty="0" smtClean="0">
                          <a:solidFill>
                            <a:srgbClr val="FF99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kern="1200" dirty="0" smtClean="0">
                          <a:solidFill>
                            <a:srgbClr val="FF99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rgbClr val="FF99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даваемое линзой</a:t>
                      </a:r>
                      <a:r>
                        <a:rPr lang="ru-RU" sz="1800" kern="1200" dirty="0" smtClean="0">
                          <a:solidFill>
                            <a:srgbClr val="FF99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/>
                </a:tc>
              </a:tr>
              <a:tr h="35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Кол. часов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</a:tr>
              <a:tr h="3527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Тип, вид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Урок изучения нового материала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617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Методы и технологии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объяснительно-иллюстративный, репродуктивный, частично-поисковый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6173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словесные (беседа, объяснение); наглядные (слайды); практические (задачи); коллективная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3689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Оснащение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3" action="ppaction://hlinkpres?slideindex=1&amp;slidetitle="/>
                        </a:rPr>
                        <a:t>Презентация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80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4" action="ppaction://hlinkfile"/>
                        </a:rPr>
                        <a:t>технологическая карта урока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11826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Ожидаемые результаты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hlinkClick r:id="rId3" action="ppaction://hlinkpres?slideindex=1&amp;slidetitle="/>
                        </a:rPr>
                        <a:t>Ученик научится: 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Уметь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анализировать и описывать изображение, даваемое линзой; правильно трактовать физический смысл используемых величин; строить изображение предмета в линзе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  <a:p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Знать</a:t>
                      </a:r>
                      <a:r>
                        <a:rPr lang="ru-RU" sz="1800" b="1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алгоритм построения изображений в линзах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5223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Д.З.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Построить изображение предмета на расстоянии 2</a:t>
                      </a: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</a:t>
                      </a: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=</a:t>
                      </a:r>
                      <a:r>
                        <a:rPr lang="en-US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</a:t>
                      </a:r>
                      <a:r>
                        <a:rPr lang="ru-RU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от линзы, §67</a:t>
                      </a:r>
                      <a:endParaRPr lang="ru-RU" sz="40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71538" y="357166"/>
            <a:ext cx="6715172" cy="57150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Тематическое планирование</a:t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5" name="Управляющая кнопка: возврат 4">
            <a:hlinkClick r:id="rId5" action="ppaction://hlinksldjump" highlightClick="1"/>
          </p:cNvPr>
          <p:cNvSpPr/>
          <p:nvPr/>
        </p:nvSpPr>
        <p:spPr>
          <a:xfrm>
            <a:off x="7929586" y="500042"/>
            <a:ext cx="642942" cy="571504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94"/>
          <p:cNvGraphicFramePr>
            <a:graphicFrameLocks/>
          </p:cNvGraphicFramePr>
          <p:nvPr/>
        </p:nvGraphicFramePr>
        <p:xfrm>
          <a:off x="571472" y="1071546"/>
          <a:ext cx="8072494" cy="4977032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357454"/>
                <a:gridCol w="5715040"/>
              </a:tblGrid>
              <a:tr h="6315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Тема               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64/7</a:t>
                      </a:r>
                      <a:endParaRPr lang="ru-RU" sz="1800" dirty="0" smtClean="0"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rtl="0" eaLnBrk="1" fontAlgn="auto" latinLnBrk="0" hangingPunct="1"/>
                      <a:r>
                        <a:rPr lang="ru-RU" sz="1800" b="1" i="0" kern="1200" dirty="0" smtClean="0">
                          <a:solidFill>
                            <a:srgbClr val="FF99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Л.р</a:t>
                      </a:r>
                      <a:r>
                        <a:rPr lang="ru-RU" sz="1800" b="0" kern="1200" dirty="0" smtClean="0">
                          <a:solidFill>
                            <a:srgbClr val="FF99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800" b="1" i="0" kern="1200" dirty="0" smtClean="0">
                          <a:solidFill>
                            <a:srgbClr val="FF99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№</a:t>
                      </a:r>
                      <a:r>
                        <a:rPr lang="ru-RU" sz="1800" b="1" kern="1200" dirty="0" smtClean="0">
                          <a:solidFill>
                            <a:srgbClr val="FF99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ru-RU" sz="1800" b="0" kern="1200" dirty="0" smtClean="0">
                          <a:solidFill>
                            <a:srgbClr val="FF99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Измерение фокусного расстояния собирающей линзы. Получение изображений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horzOverflow="overflow"/>
                </a:tc>
              </a:tr>
              <a:tr h="288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Кол. часов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</a:tr>
              <a:tr h="3608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Тип, вид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Урок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практического закрепления знаний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4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Методы и технологии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Репродуктивный, частично- поисковый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3571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Фронтальная беседа;    групповая деятельность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4109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Оснащение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2" action="ppaction://hlinkfile"/>
                        </a:rPr>
                        <a:t>Рабочая карта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    </a:t>
                      </a:r>
                      <a:r>
                        <a:rPr kumimoji="0" lang="ru-RU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hlinkClick r:id="rId3" action="ppaction://hlinkpres?slideindex=1&amp;slidetitle="/>
                        </a:rPr>
                        <a:t>Презентация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17743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Ожидаемые результаты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Уметь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практически определять фокусное расстояние линзы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;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получать изображение предмета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с помощью собирающей линзы; рассчитывать оптическую силу линзы.</a:t>
                      </a:r>
                      <a:endParaRPr lang="ru-RU" sz="1800" b="0" kern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Знать 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формулу оптической силы линзы; алгоритм построения изображения в собирающей линзе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4339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Д.З.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Доклады: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«Глаз», «Строение сетчатки», «Глаз как оптическая система», «Дефекты зрения» повторить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§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66</a:t>
                      </a:r>
                      <a:endParaRPr lang="ru-RU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8596" y="357166"/>
            <a:ext cx="8358246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Тематическое планирование</a:t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5" name="Управляющая кнопка: возврат 4">
            <a:hlinkClick r:id="rId4" action="ppaction://hlinksldjump" highlightClick="1"/>
          </p:cNvPr>
          <p:cNvSpPr/>
          <p:nvPr/>
        </p:nvSpPr>
        <p:spPr>
          <a:xfrm>
            <a:off x="8143900" y="500042"/>
            <a:ext cx="540000" cy="540000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94"/>
          <p:cNvGraphicFramePr>
            <a:graphicFrameLocks/>
          </p:cNvGraphicFramePr>
          <p:nvPr/>
        </p:nvGraphicFramePr>
        <p:xfrm>
          <a:off x="500033" y="1142984"/>
          <a:ext cx="8143933" cy="4926894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2035983"/>
                <a:gridCol w="6107950"/>
              </a:tblGrid>
              <a:tr h="29432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Тема                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65/8</a:t>
                      </a:r>
                      <a:endParaRPr lang="ru-RU" sz="1800" dirty="0" smtClean="0"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rtl="0" eaLnBrk="1" fontAlgn="auto" latinLnBrk="0" hangingPunct="1"/>
                      <a:r>
                        <a:rPr lang="en-US" sz="1800" kern="1200" dirty="0" smtClean="0">
                          <a:solidFill>
                            <a:srgbClr val="FF99FF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Глаз как оптическая система. Оптические приборы.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2857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Кол. часов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</a:tr>
              <a:tr h="2771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Тип, вид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Интегрированный (физика - биология)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5543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Методы и технологии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репродуктивный, частично поисковый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3343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индивидуальная, работа в парах, фронтальная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4337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Оснащение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hlinkClick r:id="rId2" action="ppaction://hlinkpres?slideindex=1&amp;slidetitle="/>
                        </a:rPr>
                        <a:t>Презентация</a:t>
                      </a: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, </a:t>
                      </a: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hlinkClick r:id="rId3" action="ppaction://hlinkfile"/>
                        </a:rPr>
                        <a:t>карточки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hlinkClick r:id="rId3" action="ppaction://hlinkfile"/>
                        </a:rPr>
                        <a:t> с заданиями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, 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hlinkClick r:id="rId4" action="ppaction://hlinkfile"/>
                        </a:rPr>
                        <a:t>демонстрации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, 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hlinkClick r:id="rId5" action="ppaction://hlinkfile"/>
                        </a:rPr>
                        <a:t>план урока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, </a:t>
                      </a:r>
                      <a:r>
                        <a:rPr lang="ru-RU" sz="1800" b="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hlinkClick r:id="rId6" action="ppaction://hlinkfile"/>
                        </a:rPr>
                        <a:t>доклады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12721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Ожидаемые результаты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Уметь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объяснять 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строение  и свойства глаза, как оптической системы; интегрировать и обобщать знания из различных областей знаний; ставить вопросы и находить ответы.</a:t>
                      </a:r>
                    </a:p>
                    <a:p>
                      <a:pPr lvl="0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Знать </a:t>
                      </a:r>
                      <a:r>
                        <a:rPr lang="ru-RU" sz="180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понятия: дальнозоркость, близорукость, хрусталик, слепое пятно, </a:t>
                      </a: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глаукома , катаракта , косоглазие , дальтонизм </a:t>
                      </a:r>
                    </a:p>
                  </a:txBody>
                  <a:tcPr anchor="ctr" horzOverflow="overflow"/>
                </a:tc>
              </a:tr>
              <a:tr h="4463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Д.З.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кроссворд, подготовка к к.р.</a:t>
                      </a:r>
                      <a:endParaRPr lang="ru-RU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8596" y="357166"/>
            <a:ext cx="8358246" cy="57150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Тематическое планирование</a:t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5" name="Управляющая кнопка: возврат 4">
            <a:hlinkClick r:id="rId7" action="ppaction://hlinksldjump" highlightClick="1"/>
          </p:cNvPr>
          <p:cNvSpPr/>
          <p:nvPr/>
        </p:nvSpPr>
        <p:spPr>
          <a:xfrm>
            <a:off x="8001024" y="500042"/>
            <a:ext cx="642942" cy="571504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928662" y="357166"/>
            <a:ext cx="7429552" cy="78581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Принцип отбора содержания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000108"/>
            <a:ext cx="7929618" cy="5021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Преемственность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доступности и последовательности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научности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предметной компетенции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познавательной активности, самостоятельности, творчества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разнообразия учебной деятельности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Учёт возрастных особенностей учащихся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рефлексивных качеств.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94"/>
          <p:cNvGraphicFramePr>
            <a:graphicFrameLocks/>
          </p:cNvGraphicFramePr>
          <p:nvPr/>
        </p:nvGraphicFramePr>
        <p:xfrm>
          <a:off x="642911" y="1214422"/>
          <a:ext cx="7929617" cy="4454471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1930688"/>
                <a:gridCol w="5998929"/>
              </a:tblGrid>
              <a:tr h="3796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Тема 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    66/9</a:t>
                      </a:r>
                      <a:endParaRPr lang="ru-RU" sz="1800" dirty="0" smtClean="0">
                        <a:solidFill>
                          <a:srgbClr val="FF99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Контрол</a:t>
                      </a:r>
                      <a:r>
                        <a:rPr lang="ru-RU" sz="1800" b="0" dirty="0" err="1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ь</a:t>
                      </a:r>
                      <a:r>
                        <a:rPr lang="en-US" sz="1800" b="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ная работа №8</a:t>
                      </a:r>
                      <a:r>
                        <a:rPr lang="ru-RU" sz="1800" b="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0" dirty="0" err="1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по</a:t>
                      </a:r>
                      <a:r>
                        <a:rPr lang="en-US" sz="1800" b="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0" dirty="0" err="1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теме</a:t>
                      </a:r>
                      <a:r>
                        <a:rPr lang="en-US" sz="1800" b="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 «</a:t>
                      </a:r>
                      <a:r>
                        <a:rPr lang="en-US" sz="1800" b="0" dirty="0" err="1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Световые</a:t>
                      </a:r>
                      <a:r>
                        <a:rPr lang="en-US" sz="1800" b="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="0" dirty="0" err="1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явления</a:t>
                      </a:r>
                      <a:r>
                        <a:rPr lang="ru-RU" sz="1800" b="0" dirty="0" smtClean="0">
                          <a:solidFill>
                            <a:srgbClr val="FF99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».</a:t>
                      </a:r>
                    </a:p>
                  </a:txBody>
                  <a:tcPr horzOverflow="overflow"/>
                </a:tc>
              </a:tr>
              <a:tr h="3796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Кол. часов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</a:tr>
              <a:tr h="3375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Тип, вид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Контрольный урок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66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Методы и технологии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Репродуктивный 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3796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Закрытый тест ;   самостоятельная деятельность</a:t>
                      </a:r>
                    </a:p>
                  </a:txBody>
                  <a:tcPr anchor="ctr" horzOverflow="overflow"/>
                </a:tc>
              </a:tr>
              <a:tr h="4122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Оснащение урока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hlinkClick r:id="rId2" action="ppaction://hlinkfile"/>
                        </a:rPr>
                        <a:t>Тест</a:t>
                      </a:r>
                      <a:r>
                        <a:rPr lang="ru-RU" sz="18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(в формате ГИА)</a:t>
                      </a:r>
                      <a:endParaRPr lang="ru-RU" sz="18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  <a:tr h="1873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Ожидаемые результаты</a:t>
                      </a:r>
                      <a:endParaRPr lang="ru-RU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Уметь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определять фокусное расстояние линзы, оптическую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силу линзы;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анализировать изображение даваемое собирающей или рассеивающей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линзой; применять закон отражения света и закон преломления света; находить  изученные явления в природе и быту.</a:t>
                      </a:r>
                      <a:endParaRPr lang="ru-RU" sz="1800" b="0" kern="120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Знать  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основные понятия раздела «Световые явления»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8596" y="428604"/>
            <a:ext cx="8358246" cy="50006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Тематическое планирование</a:t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5" name="Управляющая кнопка: возврат 4">
            <a:hlinkClick r:id="rId3" action="ppaction://hlinksldjump" highlightClick="1"/>
          </p:cNvPr>
          <p:cNvSpPr/>
          <p:nvPr/>
        </p:nvSpPr>
        <p:spPr>
          <a:xfrm>
            <a:off x="7929586" y="571480"/>
            <a:ext cx="642942" cy="571504"/>
          </a:xfrm>
          <a:prstGeom prst="actionButtonRetur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57166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Результаты  апробации  содержания программы</a:t>
            </a:r>
            <a:endParaRPr lang="ru-RU" sz="36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Group 94"/>
          <p:cNvGraphicFramePr>
            <a:graphicFrameLocks/>
          </p:cNvGraphicFramePr>
          <p:nvPr/>
        </p:nvGraphicFramePr>
        <p:xfrm>
          <a:off x="500034" y="2214554"/>
          <a:ext cx="8174276" cy="109728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857256"/>
                <a:gridCol w="972000"/>
                <a:gridCol w="972000"/>
                <a:gridCol w="972000"/>
                <a:gridCol w="972000"/>
                <a:gridCol w="1928826"/>
                <a:gridCol w="1500194"/>
              </a:tblGrid>
              <a:tr h="3796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Класс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«5» </a:t>
                      </a:r>
                      <a:r>
                        <a:rPr lang="ru-RU" sz="2000" b="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чел.%</a:t>
                      </a:r>
                      <a:endParaRPr lang="ru-RU" sz="2000" b="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«4» чел.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«3» чел.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«2»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чел.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Уровень обученности, %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Уровень качества, %</a:t>
                      </a:r>
                    </a:p>
                  </a:txBody>
                  <a:tcPr anchor="ctr" horzOverflow="overflow"/>
                </a:tc>
              </a:tr>
              <a:tr h="3796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8 а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5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14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12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0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61</a:t>
                      </a:r>
                      <a:endParaRPr lang="ru-RU" sz="20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86116" y="1643050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2009 – 2010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год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Group 94"/>
          <p:cNvGraphicFramePr>
            <a:graphicFrameLocks/>
          </p:cNvGraphicFramePr>
          <p:nvPr/>
        </p:nvGraphicFramePr>
        <p:xfrm>
          <a:off x="500034" y="4500570"/>
          <a:ext cx="8174276" cy="1097280"/>
        </p:xfrm>
        <a:graphic>
          <a:graphicData uri="http://schemas.openxmlformats.org/drawingml/2006/table">
            <a:tbl>
              <a:tblPr>
                <a:tableStyleId>{E8B1032C-EA38-4F05-BA0D-38AFFFC7BED3}</a:tableStyleId>
              </a:tblPr>
              <a:tblGrid>
                <a:gridCol w="857256"/>
                <a:gridCol w="972000"/>
                <a:gridCol w="972000"/>
                <a:gridCol w="972000"/>
                <a:gridCol w="972000"/>
                <a:gridCol w="1928826"/>
                <a:gridCol w="1500194"/>
              </a:tblGrid>
              <a:tr h="3796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Класс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«5» чел.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«4» чел.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«3» чел.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«2» чел.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Уровень обученности, %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Уровень качества, %</a:t>
                      </a:r>
                    </a:p>
                  </a:txBody>
                  <a:tcPr anchor="ctr" horzOverflow="overflow"/>
                </a:tc>
              </a:tr>
              <a:tr h="3796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8 а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6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13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6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0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/>
                          <a:cs typeface="Times New Roman"/>
                        </a:rPr>
                        <a:t>76</a:t>
                      </a:r>
                      <a:endParaRPr lang="ru-RU" sz="20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86116" y="3929066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2012 – 2013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год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57166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Результаты  апробации  содержания программы</a:t>
            </a:r>
            <a:endParaRPr lang="ru-RU" sz="36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428596" y="1500174"/>
          <a:ext cx="5000660" cy="228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3214678" y="3786190"/>
          <a:ext cx="5569322" cy="2379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Стрелка вправо 9"/>
          <p:cNvSpPr/>
          <p:nvPr/>
        </p:nvSpPr>
        <p:spPr>
          <a:xfrm flipH="1">
            <a:off x="5572132" y="1500174"/>
            <a:ext cx="3071834" cy="1714512"/>
          </a:xfrm>
          <a:prstGeom prst="rightArrow">
            <a:avLst>
              <a:gd name="adj1" fmla="val 67504"/>
              <a:gd name="adj2" fmla="val 46171"/>
            </a:avLst>
          </a:prstGeom>
          <a:noFill/>
          <a:ln w="38100">
            <a:solidFill>
              <a:srgbClr val="FF99FF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учащихся выполнивших  контрольную работу</a:t>
            </a:r>
            <a:endParaRPr lang="ru-RU" b="1" dirty="0" smtClean="0"/>
          </a:p>
          <a:p>
            <a:pPr algn="ctr"/>
            <a:endParaRPr lang="ru-RU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642910" y="4143380"/>
            <a:ext cx="2500330" cy="1428760"/>
          </a:xfrm>
          <a:prstGeom prst="rightArrow">
            <a:avLst>
              <a:gd name="adj1" fmla="val 67504"/>
              <a:gd name="adj2" fmla="val 53993"/>
            </a:avLst>
          </a:prstGeom>
          <a:noFill/>
          <a:ln w="38100">
            <a:solidFill>
              <a:schemeClr val="accent6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качества,  %</a:t>
            </a:r>
            <a:endParaRPr lang="ru-RU" b="1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468313" y="1052512"/>
            <a:ext cx="8229600" cy="4805379"/>
          </a:xfrm>
          <a:prstGeom prst="rect">
            <a:avLst/>
          </a:prstGeom>
        </p:spPr>
        <p:txBody>
          <a:bodyPr/>
          <a:lstStyle/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Программы для общеобразовательных учреждений. Физика. </a:t>
            </a:r>
            <a:r>
              <a:rPr lang="ru-RU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Асторонмия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7-1 </a:t>
            </a:r>
            <a:r>
              <a:rPr lang="ru-RU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./ В.А.Коровин, В.А.Орлов.- М: Дрофа,2009г.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kumimoji="0" lang="ru-RU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А.В.Перышкин</a:t>
            </a: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Физика. 8 </a:t>
            </a:r>
            <a:r>
              <a:rPr kumimoji="0" lang="ru-RU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кл</a:t>
            </a: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– М.: Дрофа, 2011г.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В.И.Лукашик</a:t>
            </a: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Е.В.Иванова. Сборник задач по физике. 7-9 класс.- М.: Просвещение, 2010г.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Л.А.Кирик</a:t>
            </a: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Физика 8. Самостоятельные и контрольные работы.- М.: </a:t>
            </a:r>
            <a:r>
              <a:rPr kumimoji="0" lang="ru-RU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Илекса</a:t>
            </a: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2003г.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С.А.Тихомирова Физика в пословицах, загадках и сказках-М.: Школьная пресса, 2002г.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Е.А.Демченко Нестандартные уроки физики 7-11кл.- Волгоград: </a:t>
            </a:r>
            <a:r>
              <a:rPr kumimoji="0" lang="ru-RU" sz="20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Учитель-АСТ</a:t>
            </a: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2002г.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lang="ru-RU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С.А.Чандаева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Физика и человек- М.: АО Аспект пресс, 1994г.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М.А.Ушаков,</a:t>
            </a:r>
            <a:r>
              <a:rPr kumimoji="0" lang="ru-RU" sz="200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К.М.Ушаков Физика: Оптика: Дидактический материал 8кл.- М.: Рольф,1999г.</a:t>
            </a: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071670" y="357166"/>
            <a:ext cx="4886333" cy="66673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Список литературы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071670" y="428604"/>
            <a:ext cx="4886333" cy="59529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Интернет ресурсы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357298"/>
            <a:ext cx="821537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+mj-lt"/>
                <a:hlinkClick r:id="rId2"/>
              </a:rPr>
              <a:t>http://interneturok.ru/ru/school/physics/8-klass/bsvetovye-yavleniyab/laboratornaya-rabota-poluchenie-izobrazheniya-pri-pomowi-linzy</a:t>
            </a:r>
            <a:r>
              <a:rPr lang="ru-RU" sz="2000" dirty="0" smtClean="0">
                <a:latin typeface="+mj-lt"/>
              </a:rPr>
              <a:t> </a:t>
            </a:r>
          </a:p>
          <a:p>
            <a:endParaRPr lang="ru-RU" sz="2000" dirty="0" smtClean="0">
              <a:latin typeface="+mj-lt"/>
            </a:endParaRPr>
          </a:p>
          <a:p>
            <a:r>
              <a:rPr lang="en-US" sz="2000" dirty="0" smtClean="0">
                <a:latin typeface="+mj-lt"/>
                <a:hlinkClick r:id="rId3"/>
              </a:rPr>
              <a:t>http://class-fizika.narod.ru/8_class.htm</a:t>
            </a:r>
            <a:endParaRPr lang="ru-RU" sz="2000" dirty="0" smtClean="0">
              <a:latin typeface="+mj-lt"/>
            </a:endParaRPr>
          </a:p>
          <a:p>
            <a:endParaRPr lang="ru-RU" sz="2000" dirty="0" smtClean="0">
              <a:latin typeface="+mj-lt"/>
            </a:endParaRPr>
          </a:p>
          <a:p>
            <a:r>
              <a:rPr lang="en-US" sz="2000" dirty="0" smtClean="0">
                <a:latin typeface="+mj-lt"/>
                <a:hlinkClick r:id="rId4"/>
              </a:rPr>
              <a:t>http://www.fizika.ru/kniga/index.php?mode=oglavlenie&amp;theme=14</a:t>
            </a:r>
            <a:endParaRPr lang="ru-RU" sz="2000" dirty="0" smtClean="0">
              <a:latin typeface="+mj-lt"/>
            </a:endParaRPr>
          </a:p>
          <a:p>
            <a:endParaRPr lang="ru-RU" sz="2000" dirty="0" smtClean="0">
              <a:latin typeface="+mj-lt"/>
            </a:endParaRPr>
          </a:p>
          <a:p>
            <a:r>
              <a:rPr lang="en-US" sz="2000" dirty="0" smtClean="0">
                <a:latin typeface="+mj-lt"/>
                <a:hlinkClick r:id="rId5"/>
              </a:rPr>
              <a:t>http://ru.wikipedia.org/wiki/%D0%90%D0%B1%D1%83_%D0%90%D0%BB%D0%B8_%D0%B8%D0%B1%D0%BD_%D0%A1%D0%B8%D0%BD%D0%B0</a:t>
            </a:r>
            <a:r>
              <a:rPr lang="ru-RU" sz="2000" dirty="0" smtClean="0"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071670" y="3071810"/>
            <a:ext cx="4886333" cy="59529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Спасибо за внимание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57158" y="428604"/>
            <a:ext cx="8429684" cy="92869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Тема методической разработки</a:t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</a:b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/>
            </a:r>
            <a:b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28860" y="1214422"/>
            <a:ext cx="43669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«Световые явления»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642910" y="2428868"/>
            <a:ext cx="8072494" cy="1643074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Изучение предмета в основной школе осуществляется по  программе: Е.М. </a:t>
            </a:r>
            <a:r>
              <a:rPr kumimoji="0" lang="ru-RU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Гутника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, А.В. </a:t>
            </a:r>
            <a:r>
              <a:rPr kumimoji="0" lang="ru-RU" sz="28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Перышкина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 на базовом уровне (2 часа в неделю).</a:t>
            </a:r>
          </a:p>
        </p:txBody>
      </p:sp>
      <p:sp>
        <p:nvSpPr>
          <p:cNvPr id="8" name="Полилиния 7"/>
          <p:cNvSpPr/>
          <p:nvPr/>
        </p:nvSpPr>
        <p:spPr>
          <a:xfrm rot="218491">
            <a:off x="3159268" y="5559617"/>
            <a:ext cx="1873118" cy="564238"/>
          </a:xfrm>
          <a:custGeom>
            <a:avLst/>
            <a:gdLst>
              <a:gd name="connsiteX0" fmla="*/ 884424 w 2497467"/>
              <a:gd name="connsiteY0" fmla="*/ 678095 h 751191"/>
              <a:gd name="connsiteX1" fmla="*/ 894698 w 2497467"/>
              <a:gd name="connsiteY1" fmla="*/ 534257 h 751191"/>
              <a:gd name="connsiteX2" fmla="*/ 925521 w 2497467"/>
              <a:gd name="connsiteY2" fmla="*/ 421241 h 751191"/>
              <a:gd name="connsiteX3" fmla="*/ 935795 w 2497467"/>
              <a:gd name="connsiteY3" fmla="*/ 369870 h 751191"/>
              <a:gd name="connsiteX4" fmla="*/ 1007714 w 2497467"/>
              <a:gd name="connsiteY4" fmla="*/ 277403 h 751191"/>
              <a:gd name="connsiteX5" fmla="*/ 1048811 w 2497467"/>
              <a:gd name="connsiteY5" fmla="*/ 226032 h 751191"/>
              <a:gd name="connsiteX6" fmla="*/ 1079633 w 2497467"/>
              <a:gd name="connsiteY6" fmla="*/ 205484 h 751191"/>
              <a:gd name="connsiteX7" fmla="*/ 1120730 w 2497467"/>
              <a:gd name="connsiteY7" fmla="*/ 164387 h 751191"/>
              <a:gd name="connsiteX8" fmla="*/ 1151552 w 2497467"/>
              <a:gd name="connsiteY8" fmla="*/ 154113 h 751191"/>
              <a:gd name="connsiteX9" fmla="*/ 1202923 w 2497467"/>
              <a:gd name="connsiteY9" fmla="*/ 113016 h 751191"/>
              <a:gd name="connsiteX10" fmla="*/ 1233745 w 2497467"/>
              <a:gd name="connsiteY10" fmla="*/ 102742 h 751191"/>
              <a:gd name="connsiteX11" fmla="*/ 1274842 w 2497467"/>
              <a:gd name="connsiteY11" fmla="*/ 92468 h 751191"/>
              <a:gd name="connsiteX12" fmla="*/ 1336487 w 2497467"/>
              <a:gd name="connsiteY12" fmla="*/ 71920 h 751191"/>
              <a:gd name="connsiteX13" fmla="*/ 1398132 w 2497467"/>
              <a:gd name="connsiteY13" fmla="*/ 41097 h 751191"/>
              <a:gd name="connsiteX14" fmla="*/ 1459777 w 2497467"/>
              <a:gd name="connsiteY14" fmla="*/ 20549 h 751191"/>
              <a:gd name="connsiteX15" fmla="*/ 1603615 w 2497467"/>
              <a:gd name="connsiteY15" fmla="*/ 0 h 751191"/>
              <a:gd name="connsiteX16" fmla="*/ 1850195 w 2497467"/>
              <a:gd name="connsiteY16" fmla="*/ 10275 h 751191"/>
              <a:gd name="connsiteX17" fmla="*/ 1963211 w 2497467"/>
              <a:gd name="connsiteY17" fmla="*/ 41097 h 751191"/>
              <a:gd name="connsiteX18" fmla="*/ 2014581 w 2497467"/>
              <a:gd name="connsiteY18" fmla="*/ 51371 h 751191"/>
              <a:gd name="connsiteX19" fmla="*/ 2045404 w 2497467"/>
              <a:gd name="connsiteY19" fmla="*/ 61645 h 751191"/>
              <a:gd name="connsiteX20" fmla="*/ 2086500 w 2497467"/>
              <a:gd name="connsiteY20" fmla="*/ 71920 h 751191"/>
              <a:gd name="connsiteX21" fmla="*/ 2158420 w 2497467"/>
              <a:gd name="connsiteY21" fmla="*/ 102742 h 751191"/>
              <a:gd name="connsiteX22" fmla="*/ 2189242 w 2497467"/>
              <a:gd name="connsiteY22" fmla="*/ 123290 h 751191"/>
              <a:gd name="connsiteX23" fmla="*/ 2220064 w 2497467"/>
              <a:gd name="connsiteY23" fmla="*/ 133565 h 751191"/>
              <a:gd name="connsiteX24" fmla="*/ 2291984 w 2497467"/>
              <a:gd name="connsiteY24" fmla="*/ 205484 h 751191"/>
              <a:gd name="connsiteX25" fmla="*/ 2322806 w 2497467"/>
              <a:gd name="connsiteY25" fmla="*/ 236306 h 751191"/>
              <a:gd name="connsiteX26" fmla="*/ 2333080 w 2497467"/>
              <a:gd name="connsiteY26" fmla="*/ 267129 h 751191"/>
              <a:gd name="connsiteX27" fmla="*/ 2353629 w 2497467"/>
              <a:gd name="connsiteY27" fmla="*/ 287677 h 751191"/>
              <a:gd name="connsiteX28" fmla="*/ 2374177 w 2497467"/>
              <a:gd name="connsiteY28" fmla="*/ 349322 h 751191"/>
              <a:gd name="connsiteX29" fmla="*/ 2384451 w 2497467"/>
              <a:gd name="connsiteY29" fmla="*/ 380144 h 751191"/>
              <a:gd name="connsiteX30" fmla="*/ 2404999 w 2497467"/>
              <a:gd name="connsiteY30" fmla="*/ 400693 h 751191"/>
              <a:gd name="connsiteX31" fmla="*/ 2425548 w 2497467"/>
              <a:gd name="connsiteY31" fmla="*/ 462338 h 751191"/>
              <a:gd name="connsiteX32" fmla="*/ 2446096 w 2497467"/>
              <a:gd name="connsiteY32" fmla="*/ 493160 h 751191"/>
              <a:gd name="connsiteX33" fmla="*/ 2466644 w 2497467"/>
              <a:gd name="connsiteY33" fmla="*/ 554805 h 751191"/>
              <a:gd name="connsiteX34" fmla="*/ 2476918 w 2497467"/>
              <a:gd name="connsiteY34" fmla="*/ 585627 h 751191"/>
              <a:gd name="connsiteX35" fmla="*/ 2497467 w 2497467"/>
              <a:gd name="connsiteY35" fmla="*/ 606176 h 751191"/>
              <a:gd name="connsiteX36" fmla="*/ 2117323 w 2497467"/>
              <a:gd name="connsiteY36" fmla="*/ 616450 h 751191"/>
              <a:gd name="connsiteX37" fmla="*/ 1932388 w 2497467"/>
              <a:gd name="connsiteY37" fmla="*/ 626724 h 751191"/>
              <a:gd name="connsiteX38" fmla="*/ 1531696 w 2497467"/>
              <a:gd name="connsiteY38" fmla="*/ 636998 h 751191"/>
              <a:gd name="connsiteX39" fmla="*/ 1367309 w 2497467"/>
              <a:gd name="connsiteY39" fmla="*/ 647272 h 751191"/>
              <a:gd name="connsiteX40" fmla="*/ 935795 w 2497467"/>
              <a:gd name="connsiteY40" fmla="*/ 667821 h 751191"/>
              <a:gd name="connsiteX41" fmla="*/ 278249 w 2497467"/>
              <a:gd name="connsiteY41" fmla="*/ 698643 h 751191"/>
              <a:gd name="connsiteX42" fmla="*/ 21395 w 2497467"/>
              <a:gd name="connsiteY42" fmla="*/ 688369 h 751191"/>
              <a:gd name="connsiteX43" fmla="*/ 83040 w 2497467"/>
              <a:gd name="connsiteY43" fmla="*/ 667821 h 751191"/>
              <a:gd name="connsiteX44" fmla="*/ 278249 w 2497467"/>
              <a:gd name="connsiteY44" fmla="*/ 636998 h 751191"/>
              <a:gd name="connsiteX45" fmla="*/ 720038 w 2497467"/>
              <a:gd name="connsiteY45" fmla="*/ 626724 h 751191"/>
              <a:gd name="connsiteX46" fmla="*/ 822779 w 2497467"/>
              <a:gd name="connsiteY46" fmla="*/ 636998 h 751191"/>
              <a:gd name="connsiteX47" fmla="*/ 884424 w 2497467"/>
              <a:gd name="connsiteY47" fmla="*/ 678095 h 75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497467" h="751191">
                <a:moveTo>
                  <a:pt x="884424" y="678095"/>
                </a:moveTo>
                <a:cubicBezTo>
                  <a:pt x="896410" y="660972"/>
                  <a:pt x="889666" y="582061"/>
                  <a:pt x="894698" y="534257"/>
                </a:cubicBezTo>
                <a:cubicBezTo>
                  <a:pt x="904041" y="445499"/>
                  <a:pt x="905873" y="519481"/>
                  <a:pt x="925521" y="421241"/>
                </a:cubicBezTo>
                <a:cubicBezTo>
                  <a:pt x="928946" y="404117"/>
                  <a:pt x="928569" y="385768"/>
                  <a:pt x="935795" y="369870"/>
                </a:cubicBezTo>
                <a:cubicBezTo>
                  <a:pt x="966958" y="301310"/>
                  <a:pt x="970014" y="322643"/>
                  <a:pt x="1007714" y="277403"/>
                </a:cubicBezTo>
                <a:cubicBezTo>
                  <a:pt x="1034420" y="245356"/>
                  <a:pt x="1018915" y="249948"/>
                  <a:pt x="1048811" y="226032"/>
                </a:cubicBezTo>
                <a:cubicBezTo>
                  <a:pt x="1058453" y="218318"/>
                  <a:pt x="1070258" y="213520"/>
                  <a:pt x="1079633" y="205484"/>
                </a:cubicBezTo>
                <a:cubicBezTo>
                  <a:pt x="1094342" y="192876"/>
                  <a:pt x="1102351" y="170513"/>
                  <a:pt x="1120730" y="164387"/>
                </a:cubicBezTo>
                <a:cubicBezTo>
                  <a:pt x="1131004" y="160962"/>
                  <a:pt x="1141866" y="158956"/>
                  <a:pt x="1151552" y="154113"/>
                </a:cubicBezTo>
                <a:cubicBezTo>
                  <a:pt x="1274918" y="92431"/>
                  <a:pt x="1107370" y="170350"/>
                  <a:pt x="1202923" y="113016"/>
                </a:cubicBezTo>
                <a:cubicBezTo>
                  <a:pt x="1212209" y="107444"/>
                  <a:pt x="1223332" y="105717"/>
                  <a:pt x="1233745" y="102742"/>
                </a:cubicBezTo>
                <a:cubicBezTo>
                  <a:pt x="1247322" y="98863"/>
                  <a:pt x="1261317" y="96525"/>
                  <a:pt x="1274842" y="92468"/>
                </a:cubicBezTo>
                <a:cubicBezTo>
                  <a:pt x="1295588" y="86244"/>
                  <a:pt x="1336487" y="71920"/>
                  <a:pt x="1336487" y="71920"/>
                </a:cubicBezTo>
                <a:cubicBezTo>
                  <a:pt x="1369494" y="38912"/>
                  <a:pt x="1344031" y="57327"/>
                  <a:pt x="1398132" y="41097"/>
                </a:cubicBezTo>
                <a:cubicBezTo>
                  <a:pt x="1418878" y="34873"/>
                  <a:pt x="1438335" y="23612"/>
                  <a:pt x="1459777" y="20549"/>
                </a:cubicBezTo>
                <a:lnTo>
                  <a:pt x="1603615" y="0"/>
                </a:lnTo>
                <a:cubicBezTo>
                  <a:pt x="1685808" y="3425"/>
                  <a:pt x="1768289" y="2596"/>
                  <a:pt x="1850195" y="10275"/>
                </a:cubicBezTo>
                <a:cubicBezTo>
                  <a:pt x="1930317" y="17787"/>
                  <a:pt x="1910420" y="27899"/>
                  <a:pt x="1963211" y="41097"/>
                </a:cubicBezTo>
                <a:cubicBezTo>
                  <a:pt x="1980152" y="45332"/>
                  <a:pt x="1997640" y="47136"/>
                  <a:pt x="2014581" y="51371"/>
                </a:cubicBezTo>
                <a:cubicBezTo>
                  <a:pt x="2025088" y="53998"/>
                  <a:pt x="2034991" y="58670"/>
                  <a:pt x="2045404" y="61645"/>
                </a:cubicBezTo>
                <a:cubicBezTo>
                  <a:pt x="2058981" y="65524"/>
                  <a:pt x="2072801" y="68495"/>
                  <a:pt x="2086500" y="71920"/>
                </a:cubicBezTo>
                <a:cubicBezTo>
                  <a:pt x="2163885" y="123508"/>
                  <a:pt x="2065534" y="62934"/>
                  <a:pt x="2158420" y="102742"/>
                </a:cubicBezTo>
                <a:cubicBezTo>
                  <a:pt x="2169769" y="107606"/>
                  <a:pt x="2178198" y="117768"/>
                  <a:pt x="2189242" y="123290"/>
                </a:cubicBezTo>
                <a:cubicBezTo>
                  <a:pt x="2198928" y="128133"/>
                  <a:pt x="2209790" y="130140"/>
                  <a:pt x="2220064" y="133565"/>
                </a:cubicBezTo>
                <a:lnTo>
                  <a:pt x="2291984" y="205484"/>
                </a:lnTo>
                <a:lnTo>
                  <a:pt x="2322806" y="236306"/>
                </a:lnTo>
                <a:cubicBezTo>
                  <a:pt x="2326231" y="246580"/>
                  <a:pt x="2327508" y="257842"/>
                  <a:pt x="2333080" y="267129"/>
                </a:cubicBezTo>
                <a:cubicBezTo>
                  <a:pt x="2338064" y="275435"/>
                  <a:pt x="2349297" y="279013"/>
                  <a:pt x="2353629" y="287677"/>
                </a:cubicBezTo>
                <a:cubicBezTo>
                  <a:pt x="2363316" y="307050"/>
                  <a:pt x="2367328" y="328774"/>
                  <a:pt x="2374177" y="349322"/>
                </a:cubicBezTo>
                <a:cubicBezTo>
                  <a:pt x="2377602" y="359596"/>
                  <a:pt x="2376793" y="372486"/>
                  <a:pt x="2384451" y="380144"/>
                </a:cubicBezTo>
                <a:lnTo>
                  <a:pt x="2404999" y="400693"/>
                </a:lnTo>
                <a:cubicBezTo>
                  <a:pt x="2411849" y="421241"/>
                  <a:pt x="2413533" y="444316"/>
                  <a:pt x="2425548" y="462338"/>
                </a:cubicBezTo>
                <a:cubicBezTo>
                  <a:pt x="2432397" y="472612"/>
                  <a:pt x="2441081" y="481876"/>
                  <a:pt x="2446096" y="493160"/>
                </a:cubicBezTo>
                <a:cubicBezTo>
                  <a:pt x="2454893" y="512953"/>
                  <a:pt x="2459795" y="534257"/>
                  <a:pt x="2466644" y="554805"/>
                </a:cubicBezTo>
                <a:cubicBezTo>
                  <a:pt x="2470069" y="565079"/>
                  <a:pt x="2469260" y="577969"/>
                  <a:pt x="2476918" y="585627"/>
                </a:cubicBezTo>
                <a:lnTo>
                  <a:pt x="2497467" y="606176"/>
                </a:lnTo>
                <a:lnTo>
                  <a:pt x="2117323" y="616450"/>
                </a:lnTo>
                <a:cubicBezTo>
                  <a:pt x="2055624" y="618694"/>
                  <a:pt x="1994090" y="624559"/>
                  <a:pt x="1932388" y="626724"/>
                </a:cubicBezTo>
                <a:lnTo>
                  <a:pt x="1531696" y="636998"/>
                </a:lnTo>
                <a:lnTo>
                  <a:pt x="1367309" y="647272"/>
                </a:lnTo>
                <a:lnTo>
                  <a:pt x="935795" y="667821"/>
                </a:lnTo>
                <a:cubicBezTo>
                  <a:pt x="685681" y="751191"/>
                  <a:pt x="895807" y="687996"/>
                  <a:pt x="278249" y="698643"/>
                </a:cubicBezTo>
                <a:cubicBezTo>
                  <a:pt x="192631" y="695218"/>
                  <a:pt x="106033" y="701733"/>
                  <a:pt x="21395" y="688369"/>
                </a:cubicBezTo>
                <a:cubicBezTo>
                  <a:pt x="0" y="684991"/>
                  <a:pt x="61801" y="672069"/>
                  <a:pt x="83040" y="667821"/>
                </a:cubicBezTo>
                <a:cubicBezTo>
                  <a:pt x="142589" y="655912"/>
                  <a:pt x="226163" y="638209"/>
                  <a:pt x="278249" y="636998"/>
                </a:cubicBezTo>
                <a:lnTo>
                  <a:pt x="720038" y="626724"/>
                </a:lnTo>
                <a:cubicBezTo>
                  <a:pt x="754285" y="630149"/>
                  <a:pt x="788707" y="632131"/>
                  <a:pt x="822779" y="636998"/>
                </a:cubicBezTo>
                <a:cubicBezTo>
                  <a:pt x="900512" y="648103"/>
                  <a:pt x="872438" y="695218"/>
                  <a:pt x="884424" y="678095"/>
                </a:cubicBezTo>
                <a:close/>
              </a:path>
            </a:pathLst>
          </a:custGeom>
          <a:noFill/>
          <a:ln w="3810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лилиния 8"/>
          <p:cNvSpPr/>
          <p:nvPr/>
        </p:nvSpPr>
        <p:spPr>
          <a:xfrm>
            <a:off x="5143504" y="5929330"/>
            <a:ext cx="820986" cy="121802"/>
          </a:xfrm>
          <a:custGeom>
            <a:avLst/>
            <a:gdLst>
              <a:gd name="connsiteX0" fmla="*/ 78769 w 1206739"/>
              <a:gd name="connsiteY0" fmla="*/ 102742 h 154112"/>
              <a:gd name="connsiteX1" fmla="*/ 592477 w 1206739"/>
              <a:gd name="connsiteY1" fmla="*/ 92467 h 154112"/>
              <a:gd name="connsiteX2" fmla="*/ 674670 w 1206739"/>
              <a:gd name="connsiteY2" fmla="*/ 82193 h 154112"/>
              <a:gd name="connsiteX3" fmla="*/ 931524 w 1206739"/>
              <a:gd name="connsiteY3" fmla="*/ 71919 h 154112"/>
              <a:gd name="connsiteX4" fmla="*/ 1157555 w 1206739"/>
              <a:gd name="connsiteY4" fmla="*/ 51371 h 154112"/>
              <a:gd name="connsiteX5" fmla="*/ 1188378 w 1206739"/>
              <a:gd name="connsiteY5" fmla="*/ 41097 h 154112"/>
              <a:gd name="connsiteX6" fmla="*/ 1116459 w 1206739"/>
              <a:gd name="connsiteY6" fmla="*/ 20548 h 154112"/>
              <a:gd name="connsiteX7" fmla="*/ 1085636 w 1206739"/>
              <a:gd name="connsiteY7" fmla="*/ 10274 h 154112"/>
              <a:gd name="connsiteX8" fmla="*/ 1023991 w 1206739"/>
              <a:gd name="connsiteY8" fmla="*/ 0 h 154112"/>
              <a:gd name="connsiteX9" fmla="*/ 695218 w 1206739"/>
              <a:gd name="connsiteY9" fmla="*/ 20548 h 154112"/>
              <a:gd name="connsiteX10" fmla="*/ 654122 w 1206739"/>
              <a:gd name="connsiteY10" fmla="*/ 30822 h 154112"/>
              <a:gd name="connsiteX11" fmla="*/ 561654 w 1206739"/>
              <a:gd name="connsiteY11" fmla="*/ 51371 h 154112"/>
              <a:gd name="connsiteX12" fmla="*/ 530832 w 1206739"/>
              <a:gd name="connsiteY12" fmla="*/ 61645 h 154112"/>
              <a:gd name="connsiteX13" fmla="*/ 366445 w 1206739"/>
              <a:gd name="connsiteY13" fmla="*/ 92467 h 154112"/>
              <a:gd name="connsiteX14" fmla="*/ 243155 w 1206739"/>
              <a:gd name="connsiteY14" fmla="*/ 113016 h 154112"/>
              <a:gd name="connsiteX15" fmla="*/ 191784 w 1206739"/>
              <a:gd name="connsiteY15" fmla="*/ 123290 h 154112"/>
              <a:gd name="connsiteX16" fmla="*/ 78769 w 1206739"/>
              <a:gd name="connsiteY16" fmla="*/ 154112 h 154112"/>
              <a:gd name="connsiteX17" fmla="*/ 119865 w 1206739"/>
              <a:gd name="connsiteY17" fmla="*/ 143838 h 154112"/>
              <a:gd name="connsiteX18" fmla="*/ 78769 w 1206739"/>
              <a:gd name="connsiteY18" fmla="*/ 102742 h 154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06739" h="154112">
                <a:moveTo>
                  <a:pt x="78769" y="102742"/>
                </a:moveTo>
                <a:cubicBezTo>
                  <a:pt x="157538" y="94180"/>
                  <a:pt x="421308" y="98370"/>
                  <a:pt x="592477" y="92467"/>
                </a:cubicBezTo>
                <a:cubicBezTo>
                  <a:pt x="620071" y="91515"/>
                  <a:pt x="647110" y="83863"/>
                  <a:pt x="674670" y="82193"/>
                </a:cubicBezTo>
                <a:cubicBezTo>
                  <a:pt x="760200" y="77009"/>
                  <a:pt x="845906" y="75344"/>
                  <a:pt x="931524" y="71919"/>
                </a:cubicBezTo>
                <a:cubicBezTo>
                  <a:pt x="1029568" y="39238"/>
                  <a:pt x="919002" y="73057"/>
                  <a:pt x="1157555" y="51371"/>
                </a:cubicBezTo>
                <a:cubicBezTo>
                  <a:pt x="1168341" y="50391"/>
                  <a:pt x="1178104" y="44522"/>
                  <a:pt x="1188378" y="41097"/>
                </a:cubicBezTo>
                <a:cubicBezTo>
                  <a:pt x="1114494" y="16468"/>
                  <a:pt x="1206739" y="46342"/>
                  <a:pt x="1116459" y="20548"/>
                </a:cubicBezTo>
                <a:cubicBezTo>
                  <a:pt x="1106046" y="17573"/>
                  <a:pt x="1096208" y="12623"/>
                  <a:pt x="1085636" y="10274"/>
                </a:cubicBezTo>
                <a:cubicBezTo>
                  <a:pt x="1065300" y="5755"/>
                  <a:pt x="1044539" y="3425"/>
                  <a:pt x="1023991" y="0"/>
                </a:cubicBezTo>
                <a:cubicBezTo>
                  <a:pt x="979525" y="2470"/>
                  <a:pt x="753910" y="14027"/>
                  <a:pt x="695218" y="20548"/>
                </a:cubicBezTo>
                <a:cubicBezTo>
                  <a:pt x="681184" y="22107"/>
                  <a:pt x="667906" y="27759"/>
                  <a:pt x="654122" y="30822"/>
                </a:cubicBezTo>
                <a:cubicBezTo>
                  <a:pt x="606466" y="41413"/>
                  <a:pt x="605493" y="38846"/>
                  <a:pt x="561654" y="51371"/>
                </a:cubicBezTo>
                <a:cubicBezTo>
                  <a:pt x="551241" y="54346"/>
                  <a:pt x="541280" y="58796"/>
                  <a:pt x="530832" y="61645"/>
                </a:cubicBezTo>
                <a:cubicBezTo>
                  <a:pt x="419066" y="92126"/>
                  <a:pt x="479384" y="75526"/>
                  <a:pt x="366445" y="92467"/>
                </a:cubicBezTo>
                <a:cubicBezTo>
                  <a:pt x="325242" y="98648"/>
                  <a:pt x="284010" y="104845"/>
                  <a:pt x="243155" y="113016"/>
                </a:cubicBezTo>
                <a:cubicBezTo>
                  <a:pt x="226031" y="116441"/>
                  <a:pt x="208631" y="118695"/>
                  <a:pt x="191784" y="123290"/>
                </a:cubicBezTo>
                <a:cubicBezTo>
                  <a:pt x="162239" y="131348"/>
                  <a:pt x="112143" y="154112"/>
                  <a:pt x="78769" y="154112"/>
                </a:cubicBezTo>
                <a:cubicBezTo>
                  <a:pt x="64649" y="154112"/>
                  <a:pt x="108569" y="152310"/>
                  <a:pt x="119865" y="143838"/>
                </a:cubicBezTo>
                <a:cubicBezTo>
                  <a:pt x="125344" y="139728"/>
                  <a:pt x="0" y="111304"/>
                  <a:pt x="78769" y="102742"/>
                </a:cubicBezTo>
                <a:close/>
              </a:path>
            </a:pathLst>
          </a:custGeom>
          <a:noFill/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 flipH="1">
            <a:off x="3643305" y="5089209"/>
            <a:ext cx="214316" cy="482929"/>
          </a:xfrm>
          <a:custGeom>
            <a:avLst/>
            <a:gdLst>
              <a:gd name="connsiteX0" fmla="*/ 55014 w 979688"/>
              <a:gd name="connsiteY0" fmla="*/ 297951 h 317903"/>
              <a:gd name="connsiteX1" fmla="*/ 126933 w 979688"/>
              <a:gd name="connsiteY1" fmla="*/ 267129 h 317903"/>
              <a:gd name="connsiteX2" fmla="*/ 188578 w 979688"/>
              <a:gd name="connsiteY2" fmla="*/ 246580 h 317903"/>
              <a:gd name="connsiteX3" fmla="*/ 229675 w 979688"/>
              <a:gd name="connsiteY3" fmla="*/ 236306 h 317903"/>
              <a:gd name="connsiteX4" fmla="*/ 270772 w 979688"/>
              <a:gd name="connsiteY4" fmla="*/ 215758 h 317903"/>
              <a:gd name="connsiteX5" fmla="*/ 301594 w 979688"/>
              <a:gd name="connsiteY5" fmla="*/ 205484 h 317903"/>
              <a:gd name="connsiteX6" fmla="*/ 414610 w 979688"/>
              <a:gd name="connsiteY6" fmla="*/ 184935 h 317903"/>
              <a:gd name="connsiteX7" fmla="*/ 465981 w 979688"/>
              <a:gd name="connsiteY7" fmla="*/ 164387 h 317903"/>
              <a:gd name="connsiteX8" fmla="*/ 496803 w 979688"/>
              <a:gd name="connsiteY8" fmla="*/ 143839 h 317903"/>
              <a:gd name="connsiteX9" fmla="*/ 537900 w 979688"/>
              <a:gd name="connsiteY9" fmla="*/ 133565 h 317903"/>
              <a:gd name="connsiteX10" fmla="*/ 661190 w 979688"/>
              <a:gd name="connsiteY10" fmla="*/ 92468 h 317903"/>
              <a:gd name="connsiteX11" fmla="*/ 722835 w 979688"/>
              <a:gd name="connsiteY11" fmla="*/ 71920 h 317903"/>
              <a:gd name="connsiteX12" fmla="*/ 774205 w 979688"/>
              <a:gd name="connsiteY12" fmla="*/ 51371 h 317903"/>
              <a:gd name="connsiteX13" fmla="*/ 876947 w 979688"/>
              <a:gd name="connsiteY13" fmla="*/ 41097 h 317903"/>
              <a:gd name="connsiteX14" fmla="*/ 907769 w 979688"/>
              <a:gd name="connsiteY14" fmla="*/ 30823 h 317903"/>
              <a:gd name="connsiteX15" fmla="*/ 948866 w 979688"/>
              <a:gd name="connsiteY15" fmla="*/ 20549 h 317903"/>
              <a:gd name="connsiteX16" fmla="*/ 979688 w 979688"/>
              <a:gd name="connsiteY16" fmla="*/ 0 h 317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79688" h="317903">
                <a:moveTo>
                  <a:pt x="55014" y="297951"/>
                </a:moveTo>
                <a:cubicBezTo>
                  <a:pt x="154215" y="264885"/>
                  <a:pt x="0" y="317903"/>
                  <a:pt x="126933" y="267129"/>
                </a:cubicBezTo>
                <a:cubicBezTo>
                  <a:pt x="147044" y="259085"/>
                  <a:pt x="167565" y="251833"/>
                  <a:pt x="188578" y="246580"/>
                </a:cubicBezTo>
                <a:cubicBezTo>
                  <a:pt x="202277" y="243155"/>
                  <a:pt x="216453" y="241264"/>
                  <a:pt x="229675" y="236306"/>
                </a:cubicBezTo>
                <a:cubicBezTo>
                  <a:pt x="244016" y="230928"/>
                  <a:pt x="256694" y="221791"/>
                  <a:pt x="270772" y="215758"/>
                </a:cubicBezTo>
                <a:cubicBezTo>
                  <a:pt x="280726" y="211492"/>
                  <a:pt x="291181" y="208459"/>
                  <a:pt x="301594" y="205484"/>
                </a:cubicBezTo>
                <a:cubicBezTo>
                  <a:pt x="350042" y="191641"/>
                  <a:pt x="356396" y="193251"/>
                  <a:pt x="414610" y="184935"/>
                </a:cubicBezTo>
                <a:cubicBezTo>
                  <a:pt x="431734" y="178086"/>
                  <a:pt x="449485" y="172635"/>
                  <a:pt x="465981" y="164387"/>
                </a:cubicBezTo>
                <a:cubicBezTo>
                  <a:pt x="477025" y="158865"/>
                  <a:pt x="485454" y="148703"/>
                  <a:pt x="496803" y="143839"/>
                </a:cubicBezTo>
                <a:cubicBezTo>
                  <a:pt x="509782" y="138277"/>
                  <a:pt x="524201" y="136990"/>
                  <a:pt x="537900" y="133565"/>
                </a:cubicBezTo>
                <a:cubicBezTo>
                  <a:pt x="630568" y="87229"/>
                  <a:pt x="515620" y="140991"/>
                  <a:pt x="661190" y="92468"/>
                </a:cubicBezTo>
                <a:cubicBezTo>
                  <a:pt x="681738" y="85619"/>
                  <a:pt x="702479" y="79322"/>
                  <a:pt x="722835" y="71920"/>
                </a:cubicBezTo>
                <a:cubicBezTo>
                  <a:pt x="740167" y="65617"/>
                  <a:pt x="756121" y="54988"/>
                  <a:pt x="774205" y="51371"/>
                </a:cubicBezTo>
                <a:cubicBezTo>
                  <a:pt x="807955" y="44621"/>
                  <a:pt x="842700" y="44522"/>
                  <a:pt x="876947" y="41097"/>
                </a:cubicBezTo>
                <a:cubicBezTo>
                  <a:pt x="887221" y="37672"/>
                  <a:pt x="897356" y="33798"/>
                  <a:pt x="907769" y="30823"/>
                </a:cubicBezTo>
                <a:cubicBezTo>
                  <a:pt x="921346" y="26944"/>
                  <a:pt x="935887" y="26111"/>
                  <a:pt x="948866" y="20549"/>
                </a:cubicBezTo>
                <a:cubicBezTo>
                  <a:pt x="960216" y="15685"/>
                  <a:pt x="979688" y="0"/>
                  <a:pt x="979688" y="0"/>
                </a:cubicBezTo>
              </a:path>
            </a:pathLst>
          </a:custGeom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 flipH="1">
            <a:off x="4214808" y="4946977"/>
            <a:ext cx="53579" cy="484871"/>
          </a:xfrm>
          <a:custGeom>
            <a:avLst/>
            <a:gdLst>
              <a:gd name="connsiteX0" fmla="*/ 55014 w 979688"/>
              <a:gd name="connsiteY0" fmla="*/ 297951 h 317903"/>
              <a:gd name="connsiteX1" fmla="*/ 126933 w 979688"/>
              <a:gd name="connsiteY1" fmla="*/ 267129 h 317903"/>
              <a:gd name="connsiteX2" fmla="*/ 188578 w 979688"/>
              <a:gd name="connsiteY2" fmla="*/ 246580 h 317903"/>
              <a:gd name="connsiteX3" fmla="*/ 229675 w 979688"/>
              <a:gd name="connsiteY3" fmla="*/ 236306 h 317903"/>
              <a:gd name="connsiteX4" fmla="*/ 270772 w 979688"/>
              <a:gd name="connsiteY4" fmla="*/ 215758 h 317903"/>
              <a:gd name="connsiteX5" fmla="*/ 301594 w 979688"/>
              <a:gd name="connsiteY5" fmla="*/ 205484 h 317903"/>
              <a:gd name="connsiteX6" fmla="*/ 414610 w 979688"/>
              <a:gd name="connsiteY6" fmla="*/ 184935 h 317903"/>
              <a:gd name="connsiteX7" fmla="*/ 465981 w 979688"/>
              <a:gd name="connsiteY7" fmla="*/ 164387 h 317903"/>
              <a:gd name="connsiteX8" fmla="*/ 496803 w 979688"/>
              <a:gd name="connsiteY8" fmla="*/ 143839 h 317903"/>
              <a:gd name="connsiteX9" fmla="*/ 537900 w 979688"/>
              <a:gd name="connsiteY9" fmla="*/ 133565 h 317903"/>
              <a:gd name="connsiteX10" fmla="*/ 661190 w 979688"/>
              <a:gd name="connsiteY10" fmla="*/ 92468 h 317903"/>
              <a:gd name="connsiteX11" fmla="*/ 722835 w 979688"/>
              <a:gd name="connsiteY11" fmla="*/ 71920 h 317903"/>
              <a:gd name="connsiteX12" fmla="*/ 774205 w 979688"/>
              <a:gd name="connsiteY12" fmla="*/ 51371 h 317903"/>
              <a:gd name="connsiteX13" fmla="*/ 876947 w 979688"/>
              <a:gd name="connsiteY13" fmla="*/ 41097 h 317903"/>
              <a:gd name="connsiteX14" fmla="*/ 907769 w 979688"/>
              <a:gd name="connsiteY14" fmla="*/ 30823 h 317903"/>
              <a:gd name="connsiteX15" fmla="*/ 948866 w 979688"/>
              <a:gd name="connsiteY15" fmla="*/ 20549 h 317903"/>
              <a:gd name="connsiteX16" fmla="*/ 979688 w 979688"/>
              <a:gd name="connsiteY16" fmla="*/ 0 h 317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79688" h="317903">
                <a:moveTo>
                  <a:pt x="55014" y="297951"/>
                </a:moveTo>
                <a:cubicBezTo>
                  <a:pt x="154215" y="264885"/>
                  <a:pt x="0" y="317903"/>
                  <a:pt x="126933" y="267129"/>
                </a:cubicBezTo>
                <a:cubicBezTo>
                  <a:pt x="147044" y="259085"/>
                  <a:pt x="167565" y="251833"/>
                  <a:pt x="188578" y="246580"/>
                </a:cubicBezTo>
                <a:cubicBezTo>
                  <a:pt x="202277" y="243155"/>
                  <a:pt x="216453" y="241264"/>
                  <a:pt x="229675" y="236306"/>
                </a:cubicBezTo>
                <a:cubicBezTo>
                  <a:pt x="244016" y="230928"/>
                  <a:pt x="256694" y="221791"/>
                  <a:pt x="270772" y="215758"/>
                </a:cubicBezTo>
                <a:cubicBezTo>
                  <a:pt x="280726" y="211492"/>
                  <a:pt x="291181" y="208459"/>
                  <a:pt x="301594" y="205484"/>
                </a:cubicBezTo>
                <a:cubicBezTo>
                  <a:pt x="350042" y="191641"/>
                  <a:pt x="356396" y="193251"/>
                  <a:pt x="414610" y="184935"/>
                </a:cubicBezTo>
                <a:cubicBezTo>
                  <a:pt x="431734" y="178086"/>
                  <a:pt x="449485" y="172635"/>
                  <a:pt x="465981" y="164387"/>
                </a:cubicBezTo>
                <a:cubicBezTo>
                  <a:pt x="477025" y="158865"/>
                  <a:pt x="485454" y="148703"/>
                  <a:pt x="496803" y="143839"/>
                </a:cubicBezTo>
                <a:cubicBezTo>
                  <a:pt x="509782" y="138277"/>
                  <a:pt x="524201" y="136990"/>
                  <a:pt x="537900" y="133565"/>
                </a:cubicBezTo>
                <a:cubicBezTo>
                  <a:pt x="630568" y="87229"/>
                  <a:pt x="515620" y="140991"/>
                  <a:pt x="661190" y="92468"/>
                </a:cubicBezTo>
                <a:cubicBezTo>
                  <a:pt x="681738" y="85619"/>
                  <a:pt x="702479" y="79322"/>
                  <a:pt x="722835" y="71920"/>
                </a:cubicBezTo>
                <a:cubicBezTo>
                  <a:pt x="740167" y="65617"/>
                  <a:pt x="756121" y="54988"/>
                  <a:pt x="774205" y="51371"/>
                </a:cubicBezTo>
                <a:cubicBezTo>
                  <a:pt x="807955" y="44621"/>
                  <a:pt x="842700" y="44522"/>
                  <a:pt x="876947" y="41097"/>
                </a:cubicBezTo>
                <a:cubicBezTo>
                  <a:pt x="887221" y="37672"/>
                  <a:pt x="897356" y="33798"/>
                  <a:pt x="907769" y="30823"/>
                </a:cubicBezTo>
                <a:cubicBezTo>
                  <a:pt x="921346" y="26944"/>
                  <a:pt x="935887" y="26111"/>
                  <a:pt x="948866" y="20549"/>
                </a:cubicBezTo>
                <a:cubicBezTo>
                  <a:pt x="960216" y="15685"/>
                  <a:pt x="979688" y="0"/>
                  <a:pt x="979688" y="0"/>
                </a:cubicBezTo>
              </a:path>
            </a:pathLst>
          </a:custGeom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4643436" y="5000636"/>
            <a:ext cx="214316" cy="431212"/>
          </a:xfrm>
          <a:custGeom>
            <a:avLst/>
            <a:gdLst>
              <a:gd name="connsiteX0" fmla="*/ 55014 w 979688"/>
              <a:gd name="connsiteY0" fmla="*/ 297951 h 317903"/>
              <a:gd name="connsiteX1" fmla="*/ 126933 w 979688"/>
              <a:gd name="connsiteY1" fmla="*/ 267129 h 317903"/>
              <a:gd name="connsiteX2" fmla="*/ 188578 w 979688"/>
              <a:gd name="connsiteY2" fmla="*/ 246580 h 317903"/>
              <a:gd name="connsiteX3" fmla="*/ 229675 w 979688"/>
              <a:gd name="connsiteY3" fmla="*/ 236306 h 317903"/>
              <a:gd name="connsiteX4" fmla="*/ 270772 w 979688"/>
              <a:gd name="connsiteY4" fmla="*/ 215758 h 317903"/>
              <a:gd name="connsiteX5" fmla="*/ 301594 w 979688"/>
              <a:gd name="connsiteY5" fmla="*/ 205484 h 317903"/>
              <a:gd name="connsiteX6" fmla="*/ 414610 w 979688"/>
              <a:gd name="connsiteY6" fmla="*/ 184935 h 317903"/>
              <a:gd name="connsiteX7" fmla="*/ 465981 w 979688"/>
              <a:gd name="connsiteY7" fmla="*/ 164387 h 317903"/>
              <a:gd name="connsiteX8" fmla="*/ 496803 w 979688"/>
              <a:gd name="connsiteY8" fmla="*/ 143839 h 317903"/>
              <a:gd name="connsiteX9" fmla="*/ 537900 w 979688"/>
              <a:gd name="connsiteY9" fmla="*/ 133565 h 317903"/>
              <a:gd name="connsiteX10" fmla="*/ 661190 w 979688"/>
              <a:gd name="connsiteY10" fmla="*/ 92468 h 317903"/>
              <a:gd name="connsiteX11" fmla="*/ 722835 w 979688"/>
              <a:gd name="connsiteY11" fmla="*/ 71920 h 317903"/>
              <a:gd name="connsiteX12" fmla="*/ 774205 w 979688"/>
              <a:gd name="connsiteY12" fmla="*/ 51371 h 317903"/>
              <a:gd name="connsiteX13" fmla="*/ 876947 w 979688"/>
              <a:gd name="connsiteY13" fmla="*/ 41097 h 317903"/>
              <a:gd name="connsiteX14" fmla="*/ 907769 w 979688"/>
              <a:gd name="connsiteY14" fmla="*/ 30823 h 317903"/>
              <a:gd name="connsiteX15" fmla="*/ 948866 w 979688"/>
              <a:gd name="connsiteY15" fmla="*/ 20549 h 317903"/>
              <a:gd name="connsiteX16" fmla="*/ 979688 w 979688"/>
              <a:gd name="connsiteY16" fmla="*/ 0 h 317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79688" h="317903">
                <a:moveTo>
                  <a:pt x="55014" y="297951"/>
                </a:moveTo>
                <a:cubicBezTo>
                  <a:pt x="154215" y="264885"/>
                  <a:pt x="0" y="317903"/>
                  <a:pt x="126933" y="267129"/>
                </a:cubicBezTo>
                <a:cubicBezTo>
                  <a:pt x="147044" y="259085"/>
                  <a:pt x="167565" y="251833"/>
                  <a:pt x="188578" y="246580"/>
                </a:cubicBezTo>
                <a:cubicBezTo>
                  <a:pt x="202277" y="243155"/>
                  <a:pt x="216453" y="241264"/>
                  <a:pt x="229675" y="236306"/>
                </a:cubicBezTo>
                <a:cubicBezTo>
                  <a:pt x="244016" y="230928"/>
                  <a:pt x="256694" y="221791"/>
                  <a:pt x="270772" y="215758"/>
                </a:cubicBezTo>
                <a:cubicBezTo>
                  <a:pt x="280726" y="211492"/>
                  <a:pt x="291181" y="208459"/>
                  <a:pt x="301594" y="205484"/>
                </a:cubicBezTo>
                <a:cubicBezTo>
                  <a:pt x="350042" y="191641"/>
                  <a:pt x="356396" y="193251"/>
                  <a:pt x="414610" y="184935"/>
                </a:cubicBezTo>
                <a:cubicBezTo>
                  <a:pt x="431734" y="178086"/>
                  <a:pt x="449485" y="172635"/>
                  <a:pt x="465981" y="164387"/>
                </a:cubicBezTo>
                <a:cubicBezTo>
                  <a:pt x="477025" y="158865"/>
                  <a:pt x="485454" y="148703"/>
                  <a:pt x="496803" y="143839"/>
                </a:cubicBezTo>
                <a:cubicBezTo>
                  <a:pt x="509782" y="138277"/>
                  <a:pt x="524201" y="136990"/>
                  <a:pt x="537900" y="133565"/>
                </a:cubicBezTo>
                <a:cubicBezTo>
                  <a:pt x="630568" y="87229"/>
                  <a:pt x="515620" y="140991"/>
                  <a:pt x="661190" y="92468"/>
                </a:cubicBezTo>
                <a:cubicBezTo>
                  <a:pt x="681738" y="85619"/>
                  <a:pt x="702479" y="79322"/>
                  <a:pt x="722835" y="71920"/>
                </a:cubicBezTo>
                <a:cubicBezTo>
                  <a:pt x="740167" y="65617"/>
                  <a:pt x="756121" y="54988"/>
                  <a:pt x="774205" y="51371"/>
                </a:cubicBezTo>
                <a:cubicBezTo>
                  <a:pt x="807955" y="44621"/>
                  <a:pt x="842700" y="44522"/>
                  <a:pt x="876947" y="41097"/>
                </a:cubicBezTo>
                <a:cubicBezTo>
                  <a:pt x="887221" y="37672"/>
                  <a:pt x="897356" y="33798"/>
                  <a:pt x="907769" y="30823"/>
                </a:cubicBezTo>
                <a:cubicBezTo>
                  <a:pt x="921346" y="26944"/>
                  <a:pt x="935887" y="26111"/>
                  <a:pt x="948866" y="20549"/>
                </a:cubicBezTo>
                <a:cubicBezTo>
                  <a:pt x="960216" y="15685"/>
                  <a:pt x="979688" y="0"/>
                  <a:pt x="979688" y="0"/>
                </a:cubicBezTo>
              </a:path>
            </a:pathLst>
          </a:custGeom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 flipH="1">
            <a:off x="3071800" y="5518159"/>
            <a:ext cx="482211" cy="268294"/>
          </a:xfrm>
          <a:custGeom>
            <a:avLst/>
            <a:gdLst>
              <a:gd name="connsiteX0" fmla="*/ 55014 w 979688"/>
              <a:gd name="connsiteY0" fmla="*/ 297951 h 317903"/>
              <a:gd name="connsiteX1" fmla="*/ 126933 w 979688"/>
              <a:gd name="connsiteY1" fmla="*/ 267129 h 317903"/>
              <a:gd name="connsiteX2" fmla="*/ 188578 w 979688"/>
              <a:gd name="connsiteY2" fmla="*/ 246580 h 317903"/>
              <a:gd name="connsiteX3" fmla="*/ 229675 w 979688"/>
              <a:gd name="connsiteY3" fmla="*/ 236306 h 317903"/>
              <a:gd name="connsiteX4" fmla="*/ 270772 w 979688"/>
              <a:gd name="connsiteY4" fmla="*/ 215758 h 317903"/>
              <a:gd name="connsiteX5" fmla="*/ 301594 w 979688"/>
              <a:gd name="connsiteY5" fmla="*/ 205484 h 317903"/>
              <a:gd name="connsiteX6" fmla="*/ 414610 w 979688"/>
              <a:gd name="connsiteY6" fmla="*/ 184935 h 317903"/>
              <a:gd name="connsiteX7" fmla="*/ 465981 w 979688"/>
              <a:gd name="connsiteY7" fmla="*/ 164387 h 317903"/>
              <a:gd name="connsiteX8" fmla="*/ 496803 w 979688"/>
              <a:gd name="connsiteY8" fmla="*/ 143839 h 317903"/>
              <a:gd name="connsiteX9" fmla="*/ 537900 w 979688"/>
              <a:gd name="connsiteY9" fmla="*/ 133565 h 317903"/>
              <a:gd name="connsiteX10" fmla="*/ 661190 w 979688"/>
              <a:gd name="connsiteY10" fmla="*/ 92468 h 317903"/>
              <a:gd name="connsiteX11" fmla="*/ 722835 w 979688"/>
              <a:gd name="connsiteY11" fmla="*/ 71920 h 317903"/>
              <a:gd name="connsiteX12" fmla="*/ 774205 w 979688"/>
              <a:gd name="connsiteY12" fmla="*/ 51371 h 317903"/>
              <a:gd name="connsiteX13" fmla="*/ 876947 w 979688"/>
              <a:gd name="connsiteY13" fmla="*/ 41097 h 317903"/>
              <a:gd name="connsiteX14" fmla="*/ 907769 w 979688"/>
              <a:gd name="connsiteY14" fmla="*/ 30823 h 317903"/>
              <a:gd name="connsiteX15" fmla="*/ 948866 w 979688"/>
              <a:gd name="connsiteY15" fmla="*/ 20549 h 317903"/>
              <a:gd name="connsiteX16" fmla="*/ 979688 w 979688"/>
              <a:gd name="connsiteY16" fmla="*/ 0 h 317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79688" h="317903">
                <a:moveTo>
                  <a:pt x="55014" y="297951"/>
                </a:moveTo>
                <a:cubicBezTo>
                  <a:pt x="154215" y="264885"/>
                  <a:pt x="0" y="317903"/>
                  <a:pt x="126933" y="267129"/>
                </a:cubicBezTo>
                <a:cubicBezTo>
                  <a:pt x="147044" y="259085"/>
                  <a:pt x="167565" y="251833"/>
                  <a:pt x="188578" y="246580"/>
                </a:cubicBezTo>
                <a:cubicBezTo>
                  <a:pt x="202277" y="243155"/>
                  <a:pt x="216453" y="241264"/>
                  <a:pt x="229675" y="236306"/>
                </a:cubicBezTo>
                <a:cubicBezTo>
                  <a:pt x="244016" y="230928"/>
                  <a:pt x="256694" y="221791"/>
                  <a:pt x="270772" y="215758"/>
                </a:cubicBezTo>
                <a:cubicBezTo>
                  <a:pt x="280726" y="211492"/>
                  <a:pt x="291181" y="208459"/>
                  <a:pt x="301594" y="205484"/>
                </a:cubicBezTo>
                <a:cubicBezTo>
                  <a:pt x="350042" y="191641"/>
                  <a:pt x="356396" y="193251"/>
                  <a:pt x="414610" y="184935"/>
                </a:cubicBezTo>
                <a:cubicBezTo>
                  <a:pt x="431734" y="178086"/>
                  <a:pt x="449485" y="172635"/>
                  <a:pt x="465981" y="164387"/>
                </a:cubicBezTo>
                <a:cubicBezTo>
                  <a:pt x="477025" y="158865"/>
                  <a:pt x="485454" y="148703"/>
                  <a:pt x="496803" y="143839"/>
                </a:cubicBezTo>
                <a:cubicBezTo>
                  <a:pt x="509782" y="138277"/>
                  <a:pt x="524201" y="136990"/>
                  <a:pt x="537900" y="133565"/>
                </a:cubicBezTo>
                <a:cubicBezTo>
                  <a:pt x="630568" y="87229"/>
                  <a:pt x="515620" y="140991"/>
                  <a:pt x="661190" y="92468"/>
                </a:cubicBezTo>
                <a:cubicBezTo>
                  <a:pt x="681738" y="85619"/>
                  <a:pt x="702479" y="79322"/>
                  <a:pt x="722835" y="71920"/>
                </a:cubicBezTo>
                <a:cubicBezTo>
                  <a:pt x="740167" y="65617"/>
                  <a:pt x="756121" y="54988"/>
                  <a:pt x="774205" y="51371"/>
                </a:cubicBezTo>
                <a:cubicBezTo>
                  <a:pt x="807955" y="44621"/>
                  <a:pt x="842700" y="44522"/>
                  <a:pt x="876947" y="41097"/>
                </a:cubicBezTo>
                <a:cubicBezTo>
                  <a:pt x="887221" y="37672"/>
                  <a:pt x="897356" y="33798"/>
                  <a:pt x="907769" y="30823"/>
                </a:cubicBezTo>
                <a:cubicBezTo>
                  <a:pt x="921346" y="26944"/>
                  <a:pt x="935887" y="26111"/>
                  <a:pt x="948866" y="20549"/>
                </a:cubicBezTo>
                <a:cubicBezTo>
                  <a:pt x="960216" y="15685"/>
                  <a:pt x="979688" y="0"/>
                  <a:pt x="979688" y="0"/>
                </a:cubicBezTo>
              </a:path>
            </a:pathLst>
          </a:custGeom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5000627" y="5250830"/>
            <a:ext cx="482211" cy="323894"/>
          </a:xfrm>
          <a:custGeom>
            <a:avLst/>
            <a:gdLst>
              <a:gd name="connsiteX0" fmla="*/ 55014 w 979688"/>
              <a:gd name="connsiteY0" fmla="*/ 297951 h 317903"/>
              <a:gd name="connsiteX1" fmla="*/ 126933 w 979688"/>
              <a:gd name="connsiteY1" fmla="*/ 267129 h 317903"/>
              <a:gd name="connsiteX2" fmla="*/ 188578 w 979688"/>
              <a:gd name="connsiteY2" fmla="*/ 246580 h 317903"/>
              <a:gd name="connsiteX3" fmla="*/ 229675 w 979688"/>
              <a:gd name="connsiteY3" fmla="*/ 236306 h 317903"/>
              <a:gd name="connsiteX4" fmla="*/ 270772 w 979688"/>
              <a:gd name="connsiteY4" fmla="*/ 215758 h 317903"/>
              <a:gd name="connsiteX5" fmla="*/ 301594 w 979688"/>
              <a:gd name="connsiteY5" fmla="*/ 205484 h 317903"/>
              <a:gd name="connsiteX6" fmla="*/ 414610 w 979688"/>
              <a:gd name="connsiteY6" fmla="*/ 184935 h 317903"/>
              <a:gd name="connsiteX7" fmla="*/ 465981 w 979688"/>
              <a:gd name="connsiteY7" fmla="*/ 164387 h 317903"/>
              <a:gd name="connsiteX8" fmla="*/ 496803 w 979688"/>
              <a:gd name="connsiteY8" fmla="*/ 143839 h 317903"/>
              <a:gd name="connsiteX9" fmla="*/ 537900 w 979688"/>
              <a:gd name="connsiteY9" fmla="*/ 133565 h 317903"/>
              <a:gd name="connsiteX10" fmla="*/ 661190 w 979688"/>
              <a:gd name="connsiteY10" fmla="*/ 92468 h 317903"/>
              <a:gd name="connsiteX11" fmla="*/ 722835 w 979688"/>
              <a:gd name="connsiteY11" fmla="*/ 71920 h 317903"/>
              <a:gd name="connsiteX12" fmla="*/ 774205 w 979688"/>
              <a:gd name="connsiteY12" fmla="*/ 51371 h 317903"/>
              <a:gd name="connsiteX13" fmla="*/ 876947 w 979688"/>
              <a:gd name="connsiteY13" fmla="*/ 41097 h 317903"/>
              <a:gd name="connsiteX14" fmla="*/ 907769 w 979688"/>
              <a:gd name="connsiteY14" fmla="*/ 30823 h 317903"/>
              <a:gd name="connsiteX15" fmla="*/ 948866 w 979688"/>
              <a:gd name="connsiteY15" fmla="*/ 20549 h 317903"/>
              <a:gd name="connsiteX16" fmla="*/ 979688 w 979688"/>
              <a:gd name="connsiteY16" fmla="*/ 0 h 317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79688" h="317903">
                <a:moveTo>
                  <a:pt x="55014" y="297951"/>
                </a:moveTo>
                <a:cubicBezTo>
                  <a:pt x="154215" y="264885"/>
                  <a:pt x="0" y="317903"/>
                  <a:pt x="126933" y="267129"/>
                </a:cubicBezTo>
                <a:cubicBezTo>
                  <a:pt x="147044" y="259085"/>
                  <a:pt x="167565" y="251833"/>
                  <a:pt x="188578" y="246580"/>
                </a:cubicBezTo>
                <a:cubicBezTo>
                  <a:pt x="202277" y="243155"/>
                  <a:pt x="216453" y="241264"/>
                  <a:pt x="229675" y="236306"/>
                </a:cubicBezTo>
                <a:cubicBezTo>
                  <a:pt x="244016" y="230928"/>
                  <a:pt x="256694" y="221791"/>
                  <a:pt x="270772" y="215758"/>
                </a:cubicBezTo>
                <a:cubicBezTo>
                  <a:pt x="280726" y="211492"/>
                  <a:pt x="291181" y="208459"/>
                  <a:pt x="301594" y="205484"/>
                </a:cubicBezTo>
                <a:cubicBezTo>
                  <a:pt x="350042" y="191641"/>
                  <a:pt x="356396" y="193251"/>
                  <a:pt x="414610" y="184935"/>
                </a:cubicBezTo>
                <a:cubicBezTo>
                  <a:pt x="431734" y="178086"/>
                  <a:pt x="449485" y="172635"/>
                  <a:pt x="465981" y="164387"/>
                </a:cubicBezTo>
                <a:cubicBezTo>
                  <a:pt x="477025" y="158865"/>
                  <a:pt x="485454" y="148703"/>
                  <a:pt x="496803" y="143839"/>
                </a:cubicBezTo>
                <a:cubicBezTo>
                  <a:pt x="509782" y="138277"/>
                  <a:pt x="524201" y="136990"/>
                  <a:pt x="537900" y="133565"/>
                </a:cubicBezTo>
                <a:cubicBezTo>
                  <a:pt x="630568" y="87229"/>
                  <a:pt x="515620" y="140991"/>
                  <a:pt x="661190" y="92468"/>
                </a:cubicBezTo>
                <a:cubicBezTo>
                  <a:pt x="681738" y="85619"/>
                  <a:pt x="702479" y="79322"/>
                  <a:pt x="722835" y="71920"/>
                </a:cubicBezTo>
                <a:cubicBezTo>
                  <a:pt x="740167" y="65617"/>
                  <a:pt x="756121" y="54988"/>
                  <a:pt x="774205" y="51371"/>
                </a:cubicBezTo>
                <a:cubicBezTo>
                  <a:pt x="807955" y="44621"/>
                  <a:pt x="842700" y="44522"/>
                  <a:pt x="876947" y="41097"/>
                </a:cubicBezTo>
                <a:cubicBezTo>
                  <a:pt x="887221" y="37672"/>
                  <a:pt x="897356" y="33798"/>
                  <a:pt x="907769" y="30823"/>
                </a:cubicBezTo>
                <a:cubicBezTo>
                  <a:pt x="921346" y="26944"/>
                  <a:pt x="935887" y="26111"/>
                  <a:pt x="948866" y="20549"/>
                </a:cubicBezTo>
                <a:cubicBezTo>
                  <a:pt x="960216" y="15685"/>
                  <a:pt x="979688" y="0"/>
                  <a:pt x="979688" y="0"/>
                </a:cubicBezTo>
              </a:path>
            </a:pathLst>
          </a:custGeom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5143503" y="5619076"/>
            <a:ext cx="642947" cy="141658"/>
          </a:xfrm>
          <a:custGeom>
            <a:avLst/>
            <a:gdLst>
              <a:gd name="connsiteX0" fmla="*/ 55014 w 979688"/>
              <a:gd name="connsiteY0" fmla="*/ 297951 h 317903"/>
              <a:gd name="connsiteX1" fmla="*/ 126933 w 979688"/>
              <a:gd name="connsiteY1" fmla="*/ 267129 h 317903"/>
              <a:gd name="connsiteX2" fmla="*/ 188578 w 979688"/>
              <a:gd name="connsiteY2" fmla="*/ 246580 h 317903"/>
              <a:gd name="connsiteX3" fmla="*/ 229675 w 979688"/>
              <a:gd name="connsiteY3" fmla="*/ 236306 h 317903"/>
              <a:gd name="connsiteX4" fmla="*/ 270772 w 979688"/>
              <a:gd name="connsiteY4" fmla="*/ 215758 h 317903"/>
              <a:gd name="connsiteX5" fmla="*/ 301594 w 979688"/>
              <a:gd name="connsiteY5" fmla="*/ 205484 h 317903"/>
              <a:gd name="connsiteX6" fmla="*/ 414610 w 979688"/>
              <a:gd name="connsiteY6" fmla="*/ 184935 h 317903"/>
              <a:gd name="connsiteX7" fmla="*/ 465981 w 979688"/>
              <a:gd name="connsiteY7" fmla="*/ 164387 h 317903"/>
              <a:gd name="connsiteX8" fmla="*/ 496803 w 979688"/>
              <a:gd name="connsiteY8" fmla="*/ 143839 h 317903"/>
              <a:gd name="connsiteX9" fmla="*/ 537900 w 979688"/>
              <a:gd name="connsiteY9" fmla="*/ 133565 h 317903"/>
              <a:gd name="connsiteX10" fmla="*/ 661190 w 979688"/>
              <a:gd name="connsiteY10" fmla="*/ 92468 h 317903"/>
              <a:gd name="connsiteX11" fmla="*/ 722835 w 979688"/>
              <a:gd name="connsiteY11" fmla="*/ 71920 h 317903"/>
              <a:gd name="connsiteX12" fmla="*/ 774205 w 979688"/>
              <a:gd name="connsiteY12" fmla="*/ 51371 h 317903"/>
              <a:gd name="connsiteX13" fmla="*/ 876947 w 979688"/>
              <a:gd name="connsiteY13" fmla="*/ 41097 h 317903"/>
              <a:gd name="connsiteX14" fmla="*/ 907769 w 979688"/>
              <a:gd name="connsiteY14" fmla="*/ 30823 h 317903"/>
              <a:gd name="connsiteX15" fmla="*/ 948866 w 979688"/>
              <a:gd name="connsiteY15" fmla="*/ 20549 h 317903"/>
              <a:gd name="connsiteX16" fmla="*/ 979688 w 979688"/>
              <a:gd name="connsiteY16" fmla="*/ 0 h 317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79688" h="317903">
                <a:moveTo>
                  <a:pt x="55014" y="297951"/>
                </a:moveTo>
                <a:cubicBezTo>
                  <a:pt x="154215" y="264885"/>
                  <a:pt x="0" y="317903"/>
                  <a:pt x="126933" y="267129"/>
                </a:cubicBezTo>
                <a:cubicBezTo>
                  <a:pt x="147044" y="259085"/>
                  <a:pt x="167565" y="251833"/>
                  <a:pt x="188578" y="246580"/>
                </a:cubicBezTo>
                <a:cubicBezTo>
                  <a:pt x="202277" y="243155"/>
                  <a:pt x="216453" y="241264"/>
                  <a:pt x="229675" y="236306"/>
                </a:cubicBezTo>
                <a:cubicBezTo>
                  <a:pt x="244016" y="230928"/>
                  <a:pt x="256694" y="221791"/>
                  <a:pt x="270772" y="215758"/>
                </a:cubicBezTo>
                <a:cubicBezTo>
                  <a:pt x="280726" y="211492"/>
                  <a:pt x="291181" y="208459"/>
                  <a:pt x="301594" y="205484"/>
                </a:cubicBezTo>
                <a:cubicBezTo>
                  <a:pt x="350042" y="191641"/>
                  <a:pt x="356396" y="193251"/>
                  <a:pt x="414610" y="184935"/>
                </a:cubicBezTo>
                <a:cubicBezTo>
                  <a:pt x="431734" y="178086"/>
                  <a:pt x="449485" y="172635"/>
                  <a:pt x="465981" y="164387"/>
                </a:cubicBezTo>
                <a:cubicBezTo>
                  <a:pt x="477025" y="158865"/>
                  <a:pt x="485454" y="148703"/>
                  <a:pt x="496803" y="143839"/>
                </a:cubicBezTo>
                <a:cubicBezTo>
                  <a:pt x="509782" y="138277"/>
                  <a:pt x="524201" y="136990"/>
                  <a:pt x="537900" y="133565"/>
                </a:cubicBezTo>
                <a:cubicBezTo>
                  <a:pt x="630568" y="87229"/>
                  <a:pt x="515620" y="140991"/>
                  <a:pt x="661190" y="92468"/>
                </a:cubicBezTo>
                <a:cubicBezTo>
                  <a:pt x="681738" y="85619"/>
                  <a:pt x="702479" y="79322"/>
                  <a:pt x="722835" y="71920"/>
                </a:cubicBezTo>
                <a:cubicBezTo>
                  <a:pt x="740167" y="65617"/>
                  <a:pt x="756121" y="54988"/>
                  <a:pt x="774205" y="51371"/>
                </a:cubicBezTo>
                <a:cubicBezTo>
                  <a:pt x="807955" y="44621"/>
                  <a:pt x="842700" y="44522"/>
                  <a:pt x="876947" y="41097"/>
                </a:cubicBezTo>
                <a:cubicBezTo>
                  <a:pt x="887221" y="37672"/>
                  <a:pt x="897356" y="33798"/>
                  <a:pt x="907769" y="30823"/>
                </a:cubicBezTo>
                <a:cubicBezTo>
                  <a:pt x="921346" y="26944"/>
                  <a:pt x="935887" y="26111"/>
                  <a:pt x="948866" y="20549"/>
                </a:cubicBezTo>
                <a:cubicBezTo>
                  <a:pt x="960216" y="15685"/>
                  <a:pt x="979688" y="0"/>
                  <a:pt x="979688" y="0"/>
                </a:cubicBezTo>
              </a:path>
            </a:pathLst>
          </a:custGeom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5072074"/>
            <a:ext cx="1169176" cy="1588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HeroicExtremeLeftFacing"/>
            <a:lightRig rig="threePt" dir="t"/>
          </a:scene3d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96" y="428604"/>
            <a:ext cx="8229600" cy="50006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Учебно-методический комплект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00034" y="1142984"/>
            <a:ext cx="8158162" cy="3786214"/>
          </a:xfrm>
          <a:prstGeom prst="rect">
            <a:avLst/>
          </a:prstGeom>
        </p:spPr>
        <p:txBody>
          <a:bodyPr/>
          <a:lstStyle/>
          <a:p>
            <a:pPr marL="514350" indent="-514350">
              <a:spcBef>
                <a:spcPct val="20000"/>
              </a:spcBef>
              <a:buFont typeface="Arial" charset="0"/>
              <a:buAutoNum type="arabicPeriod"/>
              <a:defRPr/>
            </a:pP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Программы для общеобразовательных  учреждений. Физика. </a:t>
            </a:r>
            <a:r>
              <a:rPr lang="ru-RU" sz="2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Асторонмия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7-1 </a:t>
            </a:r>
            <a:r>
              <a:rPr lang="ru-RU" sz="2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./ В.А.Коровин, </a:t>
            </a:r>
            <a:r>
              <a:rPr lang="ru-RU" sz="2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В.А.Орлов.-М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Дрофа,2009г.</a:t>
            </a:r>
            <a:endParaRPr lang="en-US" sz="2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kumimoji="0" lang="ru-RU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А.В.Перышкин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Физика. 8 </a:t>
            </a:r>
            <a:r>
              <a:rPr kumimoji="0" lang="ru-RU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кл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– М.: Дрофа, 2011г.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В.И.Лукашик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Е.В.Иванова. Сборник задач по физике. 7-9 класс.- М.: Просвещение, 2010г.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Л.А.Кирик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Физика 8. Самостоятельные и контрольные работы.- М.: </a:t>
            </a:r>
            <a:r>
              <a:rPr kumimoji="0" lang="ru-RU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Илекса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2003г.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И.В. </a:t>
            </a:r>
            <a:r>
              <a:rPr lang="ru-RU" sz="2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Годова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Физика 8. Контрольные работы в новом </a:t>
            </a:r>
            <a:r>
              <a:rPr lang="ru-RU" sz="2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формате.-М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.: Интеллект-центр, 20011г.</a:t>
            </a:r>
            <a:endParaRPr kumimoji="0" lang="ru-RU" sz="2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AutoNum type="arabicPeriod"/>
              <a:tabLst/>
              <a:defRPr/>
            </a:pPr>
            <a:endParaRPr kumimoji="0" lang="ru-RU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 descr="http://botan.ucoz.com/_pu/0/37750168.jpg"/>
          <p:cNvPicPr>
            <a:picLocks noChangeAspect="1" noChangeArrowheads="1"/>
          </p:cNvPicPr>
          <p:nvPr/>
        </p:nvPicPr>
        <p:blipFill>
          <a:blip r:embed="rId3" cstate="print">
            <a:lum contrast="40000"/>
          </a:blip>
          <a:srcRect/>
          <a:stretch>
            <a:fillRect/>
          </a:stretch>
        </p:blipFill>
        <p:spPr bwMode="auto">
          <a:xfrm>
            <a:off x="2500297" y="5072074"/>
            <a:ext cx="1175272" cy="1588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HeroicExtremeLeftFacing"/>
            <a:lightRig rig="threePt" dir="t"/>
          </a:scene3d>
        </p:spPr>
      </p:pic>
      <p:pic>
        <p:nvPicPr>
          <p:cNvPr id="6" name="Picture 6" descr="http://www.mdk-arbat.ru/main-book-image/7609650"/>
          <p:cNvPicPr>
            <a:picLocks noChangeAspect="1" noChangeArrowheads="1"/>
          </p:cNvPicPr>
          <p:nvPr/>
        </p:nvPicPr>
        <p:blipFill>
          <a:blip r:embed="rId4" cstate="print">
            <a:lum contrast="30000"/>
          </a:blip>
          <a:srcRect/>
          <a:stretch>
            <a:fillRect/>
          </a:stretch>
        </p:blipFill>
        <p:spPr bwMode="auto">
          <a:xfrm>
            <a:off x="3857620" y="5072074"/>
            <a:ext cx="1099068" cy="1588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HeroicExtremeLeftFacing"/>
            <a:lightRig rig="threePt" dir="t"/>
          </a:scene3d>
        </p:spPr>
      </p:pic>
      <p:pic>
        <p:nvPicPr>
          <p:cNvPr id="7" name="Picture 10" descr="http://dz-zaebalo.ru/_ld/0/26009481.jpg"/>
          <p:cNvPicPr>
            <a:picLocks noChangeAspect="1" noChangeArrowheads="1"/>
          </p:cNvPicPr>
          <p:nvPr/>
        </p:nvPicPr>
        <p:blipFill>
          <a:blip r:embed="rId5" cstate="print">
            <a:lum contrast="10000"/>
          </a:blip>
          <a:srcRect/>
          <a:stretch>
            <a:fillRect/>
          </a:stretch>
        </p:blipFill>
        <p:spPr bwMode="auto">
          <a:xfrm>
            <a:off x="5143503" y="5072074"/>
            <a:ext cx="1043145" cy="1588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HeroicExtremeLeftFacing"/>
            <a:lightRig rig="threePt" dir="t"/>
          </a:scene3d>
        </p:spPr>
      </p:pic>
      <p:pic>
        <p:nvPicPr>
          <p:cNvPr id="8" name="Picture 12" descr="http://www.mdk-arbat.ru/main-book-image/739708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6357950" y="5072074"/>
            <a:ext cx="1073120" cy="1588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HeroicExtremeLef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28596" y="428604"/>
            <a:ext cx="8229600" cy="7254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Цели и задачи темы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143240" y="1571612"/>
            <a:ext cx="2643206" cy="64928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Образовательные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71472" y="2428868"/>
            <a:ext cx="8072494" cy="3500462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873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Знать:</a:t>
            </a:r>
            <a:r>
              <a:rPr lang="ru-RU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понятия источник света, линза, оптическая сила, фокус, дальнозоркость, близорукость; законы преломления и отражения света, прямолинейного распространения света; устройство оптических приборов.</a:t>
            </a: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7313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73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Уметь: </a:t>
            </a:r>
            <a:r>
              <a:rPr lang="ru-RU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применять знания о свойствах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линз для нахождения изображения графическим методом;  строить ход лучей в линзах и производить анализ изображений, полученных с помощью линз; экспериментально  получать изображения, даваемые линзой, определять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фокусное расстояние и оптическую силу линзы;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представлять результаты измерений с помощью таблиц и выявлять на этой основе эмпирические зависимости: угла отражения от угла падения света, угла преломления от угла падения света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4286248" y="1071546"/>
            <a:ext cx="357190" cy="357190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57200" y="428604"/>
            <a:ext cx="822960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Цели и задачи темы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42910" y="2285992"/>
            <a:ext cx="3780000" cy="3672000"/>
          </a:xfrm>
          <a:prstGeom prst="rect">
            <a:avLst/>
          </a:prstGeom>
          <a:noFill/>
          <a:ln w="28575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92075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Развить логическое, пространственное и алгоритмическое мышления;</a:t>
            </a:r>
          </a:p>
          <a:p>
            <a:pPr indent="92075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Развить внимание, память;</a:t>
            </a:r>
          </a:p>
          <a:p>
            <a:pPr indent="92075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Развить самостоятельность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приобретении новых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знаний;</a:t>
            </a:r>
          </a:p>
          <a:p>
            <a:pPr indent="92075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Развить физическое творчество и умение выявлять причинно- следственные связи;</a:t>
            </a:r>
          </a:p>
          <a:p>
            <a:pPr indent="92075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Развить речь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учащихся через организацию диалогического общения на уроке.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857752" y="2285992"/>
            <a:ext cx="3780000" cy="367200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92075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Воспитать убежденность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возможности познания законов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природы;</a:t>
            </a:r>
          </a:p>
          <a:p>
            <a:pPr marL="92075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Воспитать отношение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физике как к элементу общечеловеческой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культуры;</a:t>
            </a:r>
          </a:p>
          <a:p>
            <a:pPr marL="92075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Воспитать ответственное отношение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учебному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труду;</a:t>
            </a:r>
          </a:p>
          <a:p>
            <a:pPr marL="92075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Воспитать уверенность </a:t>
            </a:r>
            <a:r>
              <a:rPr lang="ru-RU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своих силах;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добросовестность и дисциплинированности.</a:t>
            </a: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Стрелка вниз 30"/>
          <p:cNvSpPr/>
          <p:nvPr/>
        </p:nvSpPr>
        <p:spPr>
          <a:xfrm>
            <a:off x="4071934" y="1000108"/>
            <a:ext cx="357190" cy="357190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4857752" y="1000108"/>
            <a:ext cx="357190" cy="357190"/>
          </a:xfrm>
          <a:prstGeom prst="downArrow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857752" y="1428736"/>
            <a:ext cx="2643206" cy="64928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Воспитательные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785918" y="1428736"/>
            <a:ext cx="2643206" cy="649287"/>
          </a:xfrm>
          <a:prstGeom prst="rect">
            <a:avLst/>
          </a:prstGeom>
          <a:noFill/>
          <a:ln w="28575">
            <a:solidFill>
              <a:srgbClr val="FF99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Развивающие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71472" y="1142984"/>
            <a:ext cx="2214578" cy="2500330"/>
          </a:xfrm>
          <a:prstGeom prst="rect">
            <a:avLst/>
          </a:pr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14 -15 лет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этап подросткового развития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57554" y="1142984"/>
            <a:ext cx="5214974" cy="2500330"/>
          </a:xfrm>
          <a:prstGeom prst="rect">
            <a:avLst/>
          </a:pr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r">
              <a:defRPr/>
            </a:pP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развития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bg1"/>
                </a:solidFill>
              </a:rPr>
              <a:t>скачкообразный характер развития, т. е. многочисленные качественные изменения прежних особенностей, интересов и отношений ребёнка; стремлением подростка к общению и совместной деятельности со сверстниками; обостренное чувство взрослости.</a:t>
            </a:r>
          </a:p>
        </p:txBody>
      </p:sp>
      <p:sp useBgFill="1">
        <p:nvSpPr>
          <p:cNvPr id="12" name="Прямоугольник 11"/>
          <p:cNvSpPr/>
          <p:nvPr/>
        </p:nvSpPr>
        <p:spPr>
          <a:xfrm>
            <a:off x="3357554" y="3714752"/>
            <a:ext cx="5214974" cy="2571768"/>
          </a:xfrm>
          <a:prstGeom prst="rect">
            <a:avLst/>
          </a:prstGeom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anchor="ctr"/>
          <a:lstStyle/>
          <a:p>
            <a:pPr algn="r">
              <a:defRPr/>
            </a:pP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психические новообразования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начинается осознанное проявление интереса к самостоятельной интеллектуальной деятельности, потребность в собственных исследованиях процессов и явлений,  в выявлении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причинно-следственных зависимостей, 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потребность в активной творческой деятельности.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71472" y="3714752"/>
            <a:ext cx="2214578" cy="2571768"/>
          </a:xfrm>
          <a:prstGeom prst="rect">
            <a:avLst/>
          </a:pr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Ведущая деятельность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Общение со сверстниками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 useBgFill="1">
        <p:nvSpPr>
          <p:cNvPr id="13" name="Выноска с четырьмя стрелками 12"/>
          <p:cNvSpPr/>
          <p:nvPr/>
        </p:nvSpPr>
        <p:spPr>
          <a:xfrm rot="2634470">
            <a:off x="2145586" y="2537540"/>
            <a:ext cx="1857388" cy="1785950"/>
          </a:xfrm>
          <a:prstGeom prst="quadArrowCallout">
            <a:avLst>
              <a:gd name="adj1" fmla="val 5387"/>
              <a:gd name="adj2" fmla="val 25757"/>
              <a:gd name="adj3" fmla="val 16546"/>
              <a:gd name="adj4" fmla="val 50064"/>
            </a:avLst>
          </a:prstGeom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357422" y="2928934"/>
            <a:ext cx="15001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</a:p>
          <a:p>
            <a:pPr algn="ctr"/>
            <a:r>
              <a:rPr lang="ru-RU" sz="2000" b="1" dirty="0" smtClean="0">
                <a:solidFill>
                  <a:srgbClr val="FF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</a:t>
            </a:r>
            <a:endParaRPr lang="ru-RU" sz="2000" b="1" dirty="0">
              <a:solidFill>
                <a:srgbClr val="FF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357158" y="357166"/>
            <a:ext cx="8429684" cy="78581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Психолого-педагогические особенности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57158" y="428604"/>
            <a:ext cx="8429684" cy="7143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Психолого-педагогические особенности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1214422"/>
            <a:ext cx="792961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У учащихся 8 класса всё ещё большую роль играет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наглядно-образное мышление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поэтому при изучении физических явлений приходится опираться на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чувственно-конкретное восприятие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широко используя средства наглядности (демонстрацию опытов, использование компьютерных презентаций).</a:t>
            </a:r>
          </a:p>
          <a:p>
            <a:pPr>
              <a:buFont typeface="Wingdings" pitchFamily="2" charset="2"/>
              <a:buChar char="ü"/>
            </a:pPr>
            <a:endPara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ü"/>
            </a:pPr>
            <a:endPara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 продолжать работу по формированию у учащихся навыков производить операции анализа, абстрагирования, и обобщения, делать умозаключения методом индукции. 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Индуктивный метод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используется при изучении нового материала, когда в ходе беседы учащиеся сами смогут сделать обобщение, заключение, сформулировать некоторую закономерность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FFF00"/>
      </a:accent6>
      <a:hlink>
        <a:srgbClr val="FFFF00"/>
      </a:hlink>
      <a:folHlink>
        <a:srgbClr val="FEB2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3495</TotalTime>
  <Words>2474</Words>
  <Application>Microsoft Office PowerPoint</Application>
  <PresentationFormat>Экран (4:3)</PresentationFormat>
  <Paragraphs>443</Paragraphs>
  <Slides>35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baunti</dc:creator>
  <cp:lastModifiedBy>baunti</cp:lastModifiedBy>
  <cp:revision>410</cp:revision>
  <dcterms:created xsi:type="dcterms:W3CDTF">2014-01-22T19:43:44Z</dcterms:created>
  <dcterms:modified xsi:type="dcterms:W3CDTF">2014-03-04T07:58:30Z</dcterms:modified>
</cp:coreProperties>
</file>