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5" r:id="rId4"/>
    <p:sldId id="266" r:id="rId5"/>
    <p:sldId id="267" r:id="rId6"/>
    <p:sldId id="269" r:id="rId7"/>
    <p:sldId id="270" r:id="rId8"/>
    <p:sldId id="271" r:id="rId9"/>
    <p:sldId id="272" r:id="rId10"/>
    <p:sldId id="25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5EDB"/>
    <a:srgbClr val="269A29"/>
  </p:clrMru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7" y="-3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6" name="Picture 6" descr="http://static.diary.ru/userdir/1/0/8/4/1084905/5631735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3643314"/>
            <a:ext cx="2357454" cy="3048432"/>
          </a:xfrm>
          <a:prstGeom prst="rect">
            <a:avLst/>
          </a:prstGeom>
          <a:noFill/>
        </p:spPr>
      </p:pic>
      <p:pic>
        <p:nvPicPr>
          <p:cNvPr id="10244" name="Picture 4" descr="http://istschool-rf.ru/uploads/posts/2013-01/1358799355_zagruzhenno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3357562"/>
            <a:ext cx="2724155" cy="3085654"/>
          </a:xfrm>
          <a:prstGeom prst="rect">
            <a:avLst/>
          </a:prstGeom>
          <a:noFill/>
        </p:spPr>
      </p:pic>
      <p:pic>
        <p:nvPicPr>
          <p:cNvPr id="10242" name="Picture 2" descr="http://www.professays.com/wp-content/uploads/2009/12/analysis.jpg"/>
          <p:cNvPicPr>
            <a:picLocks noChangeAspect="1" noChangeArrowheads="1"/>
          </p:cNvPicPr>
          <p:nvPr/>
        </p:nvPicPr>
        <p:blipFill>
          <a:blip r:embed="rId4" cstate="print"/>
          <a:srcRect t="19286"/>
          <a:stretch>
            <a:fillRect/>
          </a:stretch>
        </p:blipFill>
        <p:spPr bwMode="auto">
          <a:xfrm>
            <a:off x="214282" y="3500438"/>
            <a:ext cx="2343150" cy="269080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000240"/>
            <a:ext cx="8229600" cy="1143000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9600" b="1" cap="all" dirty="0" smtClean="0">
                <a:ln/>
                <a:solidFill>
                  <a:srgbClr val="315EDB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ФИЗИКА</a:t>
            </a:r>
            <a:endParaRPr lang="ru-RU" sz="9600" b="1" cap="all" dirty="0">
              <a:ln/>
              <a:solidFill>
                <a:srgbClr val="315EDB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28596" y="4286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all" spc="0" normalizeH="0" baseline="0" noProof="0" dirty="0" smtClean="0">
                <a:ln/>
                <a:solidFill>
                  <a:srgbClr val="269A29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ЕСТЕСТВОЗНАНИЕ</a:t>
            </a:r>
            <a:endParaRPr kumimoji="0" lang="ru-RU" sz="8000" b="1" i="0" u="none" strike="noStrike" kern="1200" cap="all" spc="0" normalizeH="0" baseline="0" noProof="0" dirty="0">
              <a:ln/>
              <a:solidFill>
                <a:srgbClr val="269A29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628652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АРИСТОТЕЛЬ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858016" y="628652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ЛОМОНОСОВ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57158" y="1142984"/>
            <a:ext cx="857256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К каким видам явлений относятся ниже перечисленные:</a:t>
            </a: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Таяние льда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Светофор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Вращение Земли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Кипение воды	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Падение капли	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Свечение лампы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Включенный камин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Костёр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Миграция крабов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Дыхание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Что такое парта? Из какого вещества парта?</a:t>
            </a: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8596" y="50004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cs typeface="Arial" pitchFamily="34" charset="0"/>
              </a:rPr>
              <a:t>ВОПРОСЫ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5" name="Picture 3" descr="http://pochemuha.ru/wp-content/uploads/2010/06/crabs-300x2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83549">
            <a:off x="4667516" y="2966736"/>
            <a:ext cx="3783185" cy="26482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196" name="Picture 4" descr="F:\МАШИН ДИСК\МОИ РИСУНКИ\физика\астрономия\планеты\вращение земли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1714488"/>
            <a:ext cx="1076325" cy="1000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rgbClr val="315EDB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 изучает физика?</a:t>
            </a:r>
            <a:endParaRPr lang="ru-RU" b="1" cap="all" dirty="0">
              <a:ln/>
              <a:solidFill>
                <a:srgbClr val="315EDB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500174"/>
            <a:ext cx="83582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природу и происходящие в ней </a:t>
            </a:r>
            <a:r>
              <a:rPr lang="ru-RU" sz="2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изменения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143380"/>
            <a:ext cx="421484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найти </a:t>
            </a:r>
            <a:r>
              <a:rPr lang="ru-RU" sz="2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законы, которым подчиняются явления природы, связь и причины </a:t>
            </a:r>
            <a:r>
              <a:rPr lang="ru-RU" sz="2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явлений</a:t>
            </a:r>
            <a:endParaRPr lang="ru-RU" sz="2800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8596" y="2214554"/>
            <a:ext cx="435771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all" spc="0" normalizeH="0" baseline="0" noProof="0" dirty="0" smtClean="0">
                <a:ln/>
                <a:solidFill>
                  <a:srgbClr val="315EDB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ЗАДАЧА ФИЗИКИ</a:t>
            </a:r>
            <a:endParaRPr kumimoji="0" lang="ru-RU" sz="4400" b="1" i="0" u="none" strike="noStrike" kern="1200" cap="all" spc="0" normalizeH="0" baseline="0" noProof="0" dirty="0">
              <a:ln/>
              <a:solidFill>
                <a:srgbClr val="315EDB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3554" name="Picture 2" descr="F:\МАШИН ДИСК\МОИ РИСУНКИ\gif\newt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571744"/>
            <a:ext cx="3810000" cy="3314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857364"/>
            <a:ext cx="8715436" cy="1315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НАБЛЮДЕНИЕ → ГИПОТЕЗА → ОПЫТ → ЗАКОН → НАУЧНАЯ ТЕОРИЯ → ОПЫТ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50004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ea typeface="Times New Roman" pitchFamily="18" charset="0"/>
                <a:cs typeface="Arial" pitchFamily="34" charset="0"/>
              </a:rPr>
              <a:t>СХЕМА МЕТОДА НАУЧНОГО ПОЗНАНИЯ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0034" y="371475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ea typeface="Times New Roman" pitchFamily="18" charset="0"/>
                <a:cs typeface="Arial" pitchFamily="34" charset="0"/>
              </a:rPr>
              <a:t>МЕТОДЫ </a:t>
            </a:r>
            <a:r>
              <a:rPr lang="ru-RU" sz="3200" b="1" dirty="0" smtClean="0">
                <a:solidFill>
                  <a:srgbClr val="315EDB"/>
                </a:solidFill>
                <a:latin typeface="Futuris"/>
                <a:ea typeface="Times New Roman" pitchFamily="18" charset="0"/>
                <a:cs typeface="Arial" pitchFamily="34" charset="0"/>
              </a:rPr>
              <a:t>НАУЧНОГО ПОЗНАНИЯ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5357826"/>
            <a:ext cx="8072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эксперименты              наблюдение                   </a:t>
            </a:r>
            <a:r>
              <a:rPr lang="ru-RU" sz="28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теория</a:t>
            </a:r>
            <a:endParaRPr lang="ru-RU" sz="2800" dirty="0"/>
          </a:p>
        </p:txBody>
      </p:sp>
      <p:sp>
        <p:nvSpPr>
          <p:cNvPr id="7" name="Стрелка вверх 6"/>
          <p:cNvSpPr/>
          <p:nvPr/>
        </p:nvSpPr>
        <p:spPr>
          <a:xfrm rot="10800000">
            <a:off x="1142976" y="4357694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Стрелка вверх 7"/>
          <p:cNvSpPr/>
          <p:nvPr/>
        </p:nvSpPr>
        <p:spPr>
          <a:xfrm rot="10800000">
            <a:off x="7429520" y="4357694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9" name="Стрелка вверх 8"/>
          <p:cNvSpPr/>
          <p:nvPr/>
        </p:nvSpPr>
        <p:spPr>
          <a:xfrm rot="10800000">
            <a:off x="4143372" y="4357694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42844" y="50004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ea typeface="Times New Roman" pitchFamily="18" charset="0"/>
                <a:cs typeface="Arial" pitchFamily="34" charset="0"/>
              </a:rPr>
              <a:t>ФИЗИЧЕСКИЕ ЯВЛЕНИЯ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ru-RU" sz="3200" b="1" dirty="0" smtClean="0">
              <a:solidFill>
                <a:srgbClr val="315EDB"/>
              </a:solidFill>
              <a:latin typeface="Futuris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cs typeface="Arial" pitchFamily="34" charset="0"/>
              </a:rPr>
              <a:t>ВИДЫ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 rot="5400000">
            <a:off x="535753" y="2178835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Стрелка вверх 4"/>
          <p:cNvSpPr/>
          <p:nvPr/>
        </p:nvSpPr>
        <p:spPr>
          <a:xfrm rot="5400000">
            <a:off x="535753" y="5393545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Стрелка вверх 5"/>
          <p:cNvSpPr/>
          <p:nvPr/>
        </p:nvSpPr>
        <p:spPr>
          <a:xfrm rot="5400000">
            <a:off x="535753" y="4321975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5400000">
            <a:off x="535753" y="3178967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728" y="2357430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МЕХАНИЧЕСКИЕ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28728" y="5572140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ЭЛЕКТРИЧЕСКИЕ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28728" y="4429132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СВЕТОВЫЕ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428728" y="3357562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ТЕПЛОВЫЕ</a:t>
            </a:r>
            <a:endParaRPr lang="ru-RU" sz="2800" b="1" dirty="0"/>
          </a:p>
        </p:txBody>
      </p:sp>
      <p:pic>
        <p:nvPicPr>
          <p:cNvPr id="24578" name="Picture 2" descr="F:\МАШИН ДИСК\МОИ РИСУНКИ\gif\5yffy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34194" y="3429000"/>
            <a:ext cx="2209806" cy="2209806"/>
          </a:xfrm>
          <a:prstGeom prst="rect">
            <a:avLst/>
          </a:prstGeom>
          <a:noFill/>
        </p:spPr>
      </p:pic>
      <p:pic>
        <p:nvPicPr>
          <p:cNvPr id="24579" name="Picture 3" descr="F:\МАШИН ДИСК\МОИ РИСУНКИ\gif\костерок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928934"/>
            <a:ext cx="1071570" cy="2120341"/>
          </a:xfrm>
          <a:prstGeom prst="rect">
            <a:avLst/>
          </a:prstGeom>
          <a:noFill/>
        </p:spPr>
      </p:pic>
      <p:pic>
        <p:nvPicPr>
          <p:cNvPr id="24580" name="Picture 4" descr="F:\МАШИН ДИСК\МОИ РИСУНКИ\gif\гневная тучка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62752" y="142852"/>
            <a:ext cx="2381248" cy="29255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62535E-7 L -0.94618 0.3846 " pathEditMode="relative" rAng="0" ptsTypes="AA">
                                      <p:cBhvr>
                                        <p:cTn id="36" dur="5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3" y="1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50004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ea typeface="Times New Roman" pitchFamily="18" charset="0"/>
                <a:cs typeface="Arial" pitchFamily="34" charset="0"/>
              </a:rPr>
              <a:t>ТЕРМИНЫ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 rot="5400000">
            <a:off x="535753" y="1250141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Стрелка вверх 4"/>
          <p:cNvSpPr/>
          <p:nvPr/>
        </p:nvSpPr>
        <p:spPr>
          <a:xfrm rot="5400000">
            <a:off x="535753" y="3893347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Стрелка вверх 5"/>
          <p:cNvSpPr/>
          <p:nvPr/>
        </p:nvSpPr>
        <p:spPr>
          <a:xfrm rot="5400000">
            <a:off x="535753" y="3036091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5400000">
            <a:off x="535753" y="2107397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728" y="1428736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МАТЕРИЯ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728" y="4071942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ЭКСПЕРИМЕНТ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728" y="3143248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ПОЛЕ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728" y="2285992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ВЕЩЕСТВО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Стрелка вверх 11"/>
          <p:cNvSpPr/>
          <p:nvPr/>
        </p:nvSpPr>
        <p:spPr>
          <a:xfrm rot="5400000">
            <a:off x="535753" y="4822041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28728" y="5000636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РЕАЛЬНОСТЬ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Стрелка вверх 13"/>
          <p:cNvSpPr/>
          <p:nvPr/>
        </p:nvSpPr>
        <p:spPr>
          <a:xfrm rot="5400000">
            <a:off x="535753" y="5679297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728" y="5857892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ФИЗИЧЕСКОЕ  ТЕЛО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28992" y="1428736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= ВЕЩЕСТВО + ПОЛЕ</a:t>
            </a:r>
            <a:endParaRPr lang="ru-RU" sz="2800" dirty="0">
              <a:ln w="18415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50004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cs typeface="Arial" pitchFamily="34" charset="0"/>
              </a:rPr>
              <a:t>ФИЗИЧЕСКОЕ ТЕЛО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http://metizniydvor.ru/photo/gvozdi_stroitelnye.jpg"/>
          <p:cNvPicPr>
            <a:picLocks noChangeAspect="1" noChangeArrowheads="1"/>
          </p:cNvPicPr>
          <p:nvPr/>
        </p:nvPicPr>
        <p:blipFill>
          <a:blip r:embed="rId2" cstate="print">
            <a:lum bright="-10000" contrast="40000"/>
          </a:blip>
          <a:srcRect/>
          <a:stretch>
            <a:fillRect/>
          </a:stretch>
        </p:blipFill>
        <p:spPr bwMode="auto">
          <a:xfrm>
            <a:off x="214282" y="1785926"/>
            <a:ext cx="2634534" cy="2071702"/>
          </a:xfrm>
          <a:prstGeom prst="rect">
            <a:avLst/>
          </a:prstGeom>
          <a:noFill/>
        </p:spPr>
      </p:pic>
      <p:sp>
        <p:nvSpPr>
          <p:cNvPr id="4" name="Стрелка вверх 3"/>
          <p:cNvSpPr/>
          <p:nvPr/>
        </p:nvSpPr>
        <p:spPr>
          <a:xfrm rot="10800000">
            <a:off x="6715140" y="1357298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26628" name="Picture 4" descr="http://ekb.alloy.ru/media/images/2012/03/12/big_280x280/a2532e6a0fbaa469ee2ef9b7b2838bc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2214554"/>
            <a:ext cx="2428892" cy="2428892"/>
          </a:xfrm>
          <a:prstGeom prst="rect">
            <a:avLst/>
          </a:prstGeom>
          <a:noFill/>
        </p:spPr>
      </p:pic>
      <p:sp>
        <p:nvSpPr>
          <p:cNvPr id="6" name="Стрелка вверх 5"/>
          <p:cNvSpPr/>
          <p:nvPr/>
        </p:nvSpPr>
        <p:spPr>
          <a:xfrm rot="10800000">
            <a:off x="1295376" y="1366822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0800000">
            <a:off x="4071934" y="1357298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26630" name="Picture 6" descr="http://x-salon.com/published/publicdata/VITAEKIESTLS/attachments/SC/products_pictures/SK02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559793">
            <a:off x="6776165" y="1544423"/>
            <a:ext cx="1457325" cy="2857500"/>
          </a:xfrm>
          <a:prstGeom prst="rect">
            <a:avLst/>
          </a:prstGeom>
          <a:noFill/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71472" y="57150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cs typeface="Arial" pitchFamily="34" charset="0"/>
              </a:rPr>
              <a:t>ВЕЩЕСТВО - СТАЛЬ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 rot="16200000">
            <a:off x="4089795" y="1268000"/>
            <a:ext cx="714380" cy="7751023"/>
          </a:xfrm>
          <a:prstGeom prst="leftBrace">
            <a:avLst>
              <a:gd name="adj1" fmla="val 54630"/>
              <a:gd name="adj2" fmla="val 50126"/>
            </a:avLst>
          </a:prstGeom>
          <a:ln w="57150">
            <a:solidFill>
              <a:srgbClr val="315E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1857364"/>
          <a:ext cx="8729087" cy="488592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204316"/>
                <a:gridCol w="1763453"/>
                <a:gridCol w="881725"/>
                <a:gridCol w="3879593"/>
              </a:tblGrid>
              <a:tr h="1426729">
                <a:tc>
                  <a:txBody>
                    <a:bodyPr/>
                    <a:lstStyle/>
                    <a:p>
                      <a:r>
                        <a:rPr lang="ru-RU" sz="2400" dirty="0"/>
                        <a:t>Название физической величины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Буквенное обозначение величины </a:t>
                      </a:r>
                    </a:p>
                  </a:txBody>
                  <a:tcPr marL="26253" marR="26253" marT="26253" marB="26253" anchor="ctr"/>
                </a:tc>
                <a:tc gridSpan="2">
                  <a:txBody>
                    <a:bodyPr/>
                    <a:lstStyle/>
                    <a:p>
                      <a:r>
                        <a:rPr lang="ru-RU" sz="2400" dirty="0"/>
                        <a:t>Единицы для измерения величин: </a:t>
                      </a:r>
                      <a:br>
                        <a:rPr lang="ru-RU" sz="2400" dirty="0"/>
                      </a:br>
                      <a:r>
                        <a:rPr lang="ru-RU" sz="2400" dirty="0"/>
                        <a:t>основная и другие </a:t>
                      </a:r>
                    </a:p>
                  </a:txBody>
                  <a:tcPr marL="26253" marR="26253" marT="26253" marB="26253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0495">
                <a:tc>
                  <a:txBody>
                    <a:bodyPr/>
                    <a:lstStyle/>
                    <a:p>
                      <a:r>
                        <a:rPr lang="ru-RU" sz="2400"/>
                        <a:t>Длина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 </a:t>
                      </a:r>
                      <a:endParaRPr lang="en-US" sz="2400" dirty="0"/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/>
                        <a:t>мм, см, дм, км </a:t>
                      </a:r>
                    </a:p>
                  </a:txBody>
                  <a:tcPr marL="26253" marR="26253" marT="26253" marB="26253" anchor="ctr"/>
                </a:tc>
              </a:tr>
              <a:tr h="250495">
                <a:tc>
                  <a:txBody>
                    <a:bodyPr/>
                    <a:lstStyle/>
                    <a:p>
                      <a:r>
                        <a:rPr lang="ru-RU" sz="2400"/>
                        <a:t>Ширина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b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мм, см, дм, км </a:t>
                      </a:r>
                    </a:p>
                  </a:txBody>
                  <a:tcPr marL="26253" marR="26253" marT="26253" marB="26253" anchor="ctr"/>
                </a:tc>
              </a:tr>
              <a:tr h="250495">
                <a:tc>
                  <a:txBody>
                    <a:bodyPr/>
                    <a:lstStyle/>
                    <a:p>
                      <a:r>
                        <a:rPr lang="ru-RU" sz="2400"/>
                        <a:t>Высота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h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/>
                        <a:t>м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мм, см, дм, км </a:t>
                      </a:r>
                    </a:p>
                  </a:txBody>
                  <a:tcPr marL="26253" marR="26253" marT="26253" marB="26253" anchor="ctr"/>
                </a:tc>
              </a:tr>
              <a:tr h="446534">
                <a:tc>
                  <a:txBody>
                    <a:bodyPr/>
                    <a:lstStyle/>
                    <a:p>
                      <a:r>
                        <a:rPr lang="ru-RU" sz="2400"/>
                        <a:t>Площадь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/>
                        <a:t>м</a:t>
                      </a:r>
                      <a:r>
                        <a:rPr lang="ru-RU" sz="2400" baseline="30000"/>
                        <a:t>2</a:t>
                      </a:r>
                      <a:r>
                        <a:rPr lang="ru-RU" sz="2400"/>
                        <a:t>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мм</a:t>
                      </a:r>
                      <a:r>
                        <a:rPr lang="ru-RU" sz="2400" baseline="30000" dirty="0"/>
                        <a:t>2</a:t>
                      </a:r>
                      <a:r>
                        <a:rPr lang="ru-RU" sz="2400" dirty="0"/>
                        <a:t>, см</a:t>
                      </a:r>
                      <a:r>
                        <a:rPr lang="ru-RU" sz="2400" baseline="30000" dirty="0"/>
                        <a:t>2</a:t>
                      </a:r>
                      <a:r>
                        <a:rPr lang="ru-RU" sz="2400" dirty="0"/>
                        <a:t>, дм</a:t>
                      </a:r>
                      <a:r>
                        <a:rPr lang="ru-RU" sz="2400" baseline="30000" dirty="0"/>
                        <a:t>2</a:t>
                      </a:r>
                      <a:r>
                        <a:rPr lang="ru-RU" sz="2400" dirty="0"/>
                        <a:t>, км</a:t>
                      </a:r>
                      <a:r>
                        <a:rPr lang="ru-RU" sz="2400" baseline="30000" dirty="0"/>
                        <a:t>2</a:t>
                      </a:r>
                      <a:r>
                        <a:rPr lang="ru-RU" sz="2400" dirty="0"/>
                        <a:t>, а, га </a:t>
                      </a:r>
                    </a:p>
                  </a:txBody>
                  <a:tcPr marL="26253" marR="26253" marT="26253" marB="26253" anchor="ctr"/>
                </a:tc>
              </a:tr>
              <a:tr h="446534">
                <a:tc>
                  <a:txBody>
                    <a:bodyPr/>
                    <a:lstStyle/>
                    <a:p>
                      <a:r>
                        <a:rPr lang="ru-RU" sz="2400"/>
                        <a:t>Объём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V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/>
                        <a:t>м</a:t>
                      </a:r>
                      <a:r>
                        <a:rPr lang="ru-RU" sz="2400" baseline="30000"/>
                        <a:t>3</a:t>
                      </a:r>
                      <a:r>
                        <a:rPr lang="ru-RU" sz="2400"/>
                        <a:t>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мм</a:t>
                      </a:r>
                      <a:r>
                        <a:rPr lang="ru-RU" sz="2400" baseline="30000" dirty="0"/>
                        <a:t>3</a:t>
                      </a:r>
                      <a:r>
                        <a:rPr lang="ru-RU" sz="2400" dirty="0"/>
                        <a:t>, см</a:t>
                      </a:r>
                      <a:r>
                        <a:rPr lang="ru-RU" sz="2400" baseline="30000" dirty="0"/>
                        <a:t>3</a:t>
                      </a:r>
                      <a:r>
                        <a:rPr lang="ru-RU" sz="2400" dirty="0"/>
                        <a:t>, дм</a:t>
                      </a:r>
                      <a:r>
                        <a:rPr lang="ru-RU" sz="2400" baseline="30000" dirty="0"/>
                        <a:t>3</a:t>
                      </a:r>
                      <a:r>
                        <a:rPr lang="ru-RU" sz="2400" dirty="0"/>
                        <a:t>, км</a:t>
                      </a:r>
                      <a:r>
                        <a:rPr lang="ru-RU" sz="2400" baseline="30000" dirty="0"/>
                        <a:t>3</a:t>
                      </a:r>
                      <a:r>
                        <a:rPr lang="ru-RU" sz="2400" dirty="0"/>
                        <a:t>, л, мл </a:t>
                      </a:r>
                    </a:p>
                  </a:txBody>
                  <a:tcPr marL="26253" marR="26253" marT="26253" marB="26253" anchor="ctr"/>
                </a:tc>
              </a:tr>
              <a:tr h="250495">
                <a:tc>
                  <a:txBody>
                    <a:bodyPr/>
                    <a:lstStyle/>
                    <a:p>
                      <a:r>
                        <a:rPr lang="ru-RU" sz="2400"/>
                        <a:t>Масса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m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/>
                        <a:t>кг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мг, г, </a:t>
                      </a:r>
                      <a:r>
                        <a:rPr lang="ru-RU" sz="2400" dirty="0" err="1"/>
                        <a:t>ц</a:t>
                      </a:r>
                      <a:r>
                        <a:rPr lang="ru-RU" sz="2400" dirty="0"/>
                        <a:t>, т </a:t>
                      </a:r>
                    </a:p>
                  </a:txBody>
                  <a:tcPr marL="26253" marR="26253" marT="26253" marB="26253" anchor="ctr"/>
                </a:tc>
              </a:tr>
              <a:tr h="446534">
                <a:tc>
                  <a:txBody>
                    <a:bodyPr/>
                    <a:lstStyle/>
                    <a:p>
                      <a:r>
                        <a:rPr lang="ru-RU" sz="2400"/>
                        <a:t>Время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/>
                        <a:t>с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мин, ч, </a:t>
                      </a:r>
                      <a:r>
                        <a:rPr lang="ru-RU" sz="2400" dirty="0" err="1"/>
                        <a:t>сут</a:t>
                      </a:r>
                      <a:r>
                        <a:rPr lang="ru-RU" sz="2400" dirty="0"/>
                        <a:t>, год, век </a:t>
                      </a:r>
                    </a:p>
                  </a:txBody>
                  <a:tcPr marL="26253" marR="26253" marT="26253" marB="26253" anchor="ctr"/>
                </a:tc>
              </a:tr>
              <a:tr h="446534">
                <a:tc>
                  <a:txBody>
                    <a:bodyPr/>
                    <a:lstStyle/>
                    <a:p>
                      <a:r>
                        <a:rPr lang="ru-RU" sz="2400" dirty="0"/>
                        <a:t>Скорость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υ</a:t>
                      </a:r>
                      <a:endParaRPr lang="en-US" sz="2400" dirty="0"/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/>
                        <a:t>м/с </a:t>
                      </a:r>
                    </a:p>
                  </a:txBody>
                  <a:tcPr marL="26253" marR="26253" marT="26253" marB="26253"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км/ч, дм/с, см/мин </a:t>
                      </a:r>
                    </a:p>
                  </a:txBody>
                  <a:tcPr marL="26253" marR="26253" marT="26253" marB="26253" anchor="ctr"/>
                </a:tc>
              </a:tr>
            </a:tbl>
          </a:graphicData>
        </a:graphic>
      </p:graphicFrame>
      <p:pic>
        <p:nvPicPr>
          <p:cNvPr id="25602" name="Picture 2" descr="http://www.fizika.ru/kniga/tema-01/p-01%21-1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142852"/>
            <a:ext cx="2200970" cy="1966825"/>
          </a:xfrm>
          <a:prstGeom prst="rect">
            <a:avLst/>
          </a:prstGeom>
          <a:noFill/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214282" y="50004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ea typeface="Times New Roman" pitchFamily="18" charset="0"/>
                <a:cs typeface="Arial" pitchFamily="34" charset="0"/>
              </a:rPr>
              <a:t>ФИЗИЧЕСКИЕ ВЕЛИЧИНЫ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://www.fizika.ru/kniga/tema-01/p-01b-1.gif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142844" y="2143116"/>
            <a:ext cx="3286148" cy="1330890"/>
          </a:xfrm>
          <a:prstGeom prst="rect">
            <a:avLst/>
          </a:prstGeom>
          <a:noFill/>
        </p:spPr>
      </p:pic>
      <p:pic>
        <p:nvPicPr>
          <p:cNvPr id="30726" name="Picture 6" descr="http://www.fizika.ru/kniga/tema-01/p-01d-3.gif"/>
          <p:cNvPicPr>
            <a:picLocks noChangeAspect="1" noChangeArrowheads="1"/>
          </p:cNvPicPr>
          <p:nvPr/>
        </p:nvPicPr>
        <p:blipFill>
          <a:blip r:embed="rId3" cstate="print">
            <a:lum bright="-10000" contrast="30000"/>
          </a:blip>
          <a:srcRect l="22532" r="38841"/>
          <a:stretch>
            <a:fillRect/>
          </a:stretch>
        </p:blipFill>
        <p:spPr bwMode="auto">
          <a:xfrm>
            <a:off x="6572264" y="2000240"/>
            <a:ext cx="2000264" cy="3933828"/>
          </a:xfrm>
          <a:prstGeom prst="rect">
            <a:avLst/>
          </a:prstGeom>
          <a:noFill/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428596" y="50004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cs typeface="Arial" pitchFamily="34" charset="0"/>
              </a:rPr>
              <a:t>ФИЗИЧЕСКИЕ ПРИБОРЫ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 rot="10800000">
            <a:off x="6715140" y="1357298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Стрелка вверх 5"/>
          <p:cNvSpPr/>
          <p:nvPr/>
        </p:nvSpPr>
        <p:spPr>
          <a:xfrm rot="10800000">
            <a:off x="1295376" y="1366822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0800000">
            <a:off x="4071934" y="1357298"/>
            <a:ext cx="642942" cy="857256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30724" name="Picture 4" descr="http://www.fizika.ru/kniga/tema-01/p-01b-2.gif"/>
          <p:cNvPicPr>
            <a:picLocks noChangeAspect="1" noChangeArrowheads="1"/>
          </p:cNvPicPr>
          <p:nvPr/>
        </p:nvPicPr>
        <p:blipFill>
          <a:blip r:embed="rId4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3286116" y="2857496"/>
            <a:ext cx="2206172" cy="2000264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6572264" y="6072206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МЕНЗУРКА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214678" y="5072074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ВЕСЫ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7158" y="3714752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ЛИНЕЙКА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seobich.ru/wp-content/files/2011/05/razmer_kartink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2571736" y="3643314"/>
            <a:ext cx="4214842" cy="3076834"/>
          </a:xfrm>
          <a:prstGeom prst="rect">
            <a:avLst/>
          </a:prstGeom>
          <a:noFill/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500034" y="357166"/>
            <a:ext cx="8229600" cy="1571636"/>
          </a:xfrm>
          <a:prstGeom prst="rect">
            <a:avLst/>
          </a:prstGeo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cs typeface="Arial" pitchFamily="34" charset="0"/>
              </a:rPr>
              <a:t>ПОГРЕШНОСТЬ ИЗМЕРЕНИЯ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ru-RU" sz="3200" b="1" dirty="0" smtClean="0">
              <a:solidFill>
                <a:srgbClr val="315EDB"/>
              </a:solidFill>
              <a:latin typeface="Futuris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200" b="1" dirty="0" smtClean="0">
                <a:solidFill>
                  <a:srgbClr val="315EDB"/>
                </a:solidFill>
                <a:latin typeface="Futuris"/>
                <a:cs typeface="Arial" pitchFamily="34" charset="0"/>
              </a:rPr>
              <a:t> и  ЦЕНА ДЕЛЕНИЯ</a:t>
            </a:r>
            <a:endParaRPr lang="ru-RU" dirty="0" smtClean="0">
              <a:solidFill>
                <a:srgbClr val="315ED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00100" y="2571744"/>
            <a:ext cx="7215238" cy="1428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наибольшая погрешность результата измерения равна цене одного деления шкалы</a:t>
            </a:r>
            <a:endParaRPr lang="ru-RU" sz="2800" b="1" dirty="0"/>
          </a:p>
        </p:txBody>
      </p:sp>
      <p:sp>
        <p:nvSpPr>
          <p:cNvPr id="12" name="Стрелка углом 11"/>
          <p:cNvSpPr/>
          <p:nvPr/>
        </p:nvSpPr>
        <p:spPr>
          <a:xfrm rot="3005792" flipV="1">
            <a:off x="446582" y="1164827"/>
            <a:ext cx="1499510" cy="1492659"/>
          </a:xfrm>
          <a:prstGeom prst="bentArrow">
            <a:avLst>
              <a:gd name="adj1" fmla="val 20211"/>
              <a:gd name="adj2" fmla="val 25000"/>
              <a:gd name="adj3" fmla="val 25000"/>
              <a:gd name="adj4" fmla="val 4375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211</Words>
  <Application>Microsoft Office PowerPoint</Application>
  <PresentationFormat>Экран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ФИЗИКА</vt:lpstr>
      <vt:lpstr>Что изучает физика?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ФИЗИКА</dc:title>
  <dc:creator>baunti</dc:creator>
  <cp:lastModifiedBy>baunti</cp:lastModifiedBy>
  <cp:revision>21</cp:revision>
  <dcterms:created xsi:type="dcterms:W3CDTF">2013-09-18T19:31:32Z</dcterms:created>
  <dcterms:modified xsi:type="dcterms:W3CDTF">2013-09-18T20:50:01Z</dcterms:modified>
</cp:coreProperties>
</file>