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57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298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08.06.2017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08.06.2017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08.06.2017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08.06.2017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08.06.2017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08.06.2017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08.06.2017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011618"/>
          </a:xfrm>
        </p:spPr>
        <p:txBody>
          <a:bodyPr>
            <a:normAutofit fontScale="90000"/>
          </a:bodyPr>
          <a:lstStyle/>
          <a:p>
            <a:r>
              <a:rPr lang="ru-RU" sz="5400" b="1" cap="all" dirty="0" smtClean="0">
                <a:ln w="9000" cmpd="sng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Лабораторная работа №1</a:t>
            </a:r>
            <a:br>
              <a:rPr lang="ru-RU" sz="5400" b="1" cap="all" dirty="0" smtClean="0">
                <a:ln w="9000" cmpd="sng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</a:rPr>
            </a:br>
            <a:r>
              <a:rPr lang="ru-RU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Измерение физических величин с учетом абсолютной погрешности</a:t>
            </a:r>
            <a:endParaRPr lang="ru-RU" sz="5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2050" name="Picture 2" descr="F:\МАШИН ДИСК\МОИ РИСУНКИ\физика\f8de19df7198.png"/>
          <p:cNvPicPr>
            <a:picLocks noChangeAspect="1" noChangeArrowheads="1"/>
          </p:cNvPicPr>
          <p:nvPr/>
        </p:nvPicPr>
        <p:blipFill>
          <a:blip r:embed="rId2" cstate="print"/>
          <a:srcRect b="69697"/>
          <a:stretch>
            <a:fillRect/>
          </a:stretch>
        </p:blipFill>
        <p:spPr bwMode="auto">
          <a:xfrm>
            <a:off x="2143108" y="4857760"/>
            <a:ext cx="4838700" cy="142874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F:\МАШИН ДИСК\МОИ РИСУНКИ\Школьная\8044a01f5c4b.png"/>
          <p:cNvPicPr>
            <a:picLocks noChangeAspect="1" noChangeArrowheads="1"/>
          </p:cNvPicPr>
          <p:nvPr/>
        </p:nvPicPr>
        <p:blipFill>
          <a:blip r:embed="rId2" cstate="print">
            <a:lum bright="-20000" contrast="30000"/>
          </a:blip>
          <a:srcRect/>
          <a:stretch>
            <a:fillRect/>
          </a:stretch>
        </p:blipFill>
        <p:spPr bwMode="auto">
          <a:xfrm flipH="1">
            <a:off x="4737091" y="2859055"/>
            <a:ext cx="4406909" cy="3998945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500034" y="428604"/>
            <a:ext cx="7358114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НАЗОВИТЕ:</a:t>
            </a:r>
          </a:p>
          <a:p>
            <a:pPr>
              <a:lnSpc>
                <a:spcPct val="150000"/>
              </a:lnSpc>
            </a:pPr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1. физическое явление?</a:t>
            </a:r>
          </a:p>
          <a:p>
            <a:pPr>
              <a:lnSpc>
                <a:spcPct val="150000"/>
              </a:lnSpc>
            </a:pPr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2. физическое тело?</a:t>
            </a:r>
          </a:p>
          <a:p>
            <a:pPr>
              <a:lnSpc>
                <a:spcPct val="150000"/>
              </a:lnSpc>
            </a:pPr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3. вещество, из которого это тело сделано?</a:t>
            </a:r>
          </a:p>
          <a:p>
            <a:pPr>
              <a:lnSpc>
                <a:spcPct val="150000"/>
              </a:lnSpc>
            </a:pPr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4. физическую величину?</a:t>
            </a:r>
          </a:p>
          <a:p>
            <a:pPr>
              <a:lnSpc>
                <a:spcPct val="150000"/>
              </a:lnSpc>
            </a:pPr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5. Прибор для измерения этой величины?</a:t>
            </a:r>
            <a:endParaRPr lang="ru-RU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142852"/>
            <a:ext cx="864399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Что из перечисленного является физическим телом?</a:t>
            </a:r>
          </a:p>
          <a:p>
            <a:pPr>
              <a:lnSpc>
                <a:spcPct val="150000"/>
              </a:lnSpc>
            </a:pPr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Матрешка, гроза, термометр, грамм, железо </a:t>
            </a:r>
            <a:endParaRPr lang="ru-RU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5720" y="2214554"/>
            <a:ext cx="864399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Что из перечисленного является физической величиной?</a:t>
            </a:r>
          </a:p>
          <a:p>
            <a:pPr>
              <a:lnSpc>
                <a:spcPct val="150000"/>
              </a:lnSpc>
            </a:pPr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масса, гиря, метр, мензурка, объем</a:t>
            </a:r>
            <a:endParaRPr lang="ru-RU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5720" y="4214818"/>
            <a:ext cx="864399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Что из перечисленного является единицей измерения?</a:t>
            </a:r>
          </a:p>
          <a:p>
            <a:pPr>
              <a:lnSpc>
                <a:spcPct val="150000"/>
              </a:lnSpc>
            </a:pPr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весы, километр, аршин,  площадь, рулетка</a:t>
            </a:r>
            <a:endParaRPr lang="ru-RU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4" grpId="0" uiExpand="1" build="p"/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:\МАШИН ДИСК\МОИ РИСУНКИ\физика\f8de19df7198.png"/>
          <p:cNvPicPr>
            <a:picLocks noChangeAspect="1" noChangeArrowheads="1"/>
          </p:cNvPicPr>
          <p:nvPr/>
        </p:nvPicPr>
        <p:blipFill>
          <a:blip r:embed="rId2" cstate="print"/>
          <a:srcRect t="2279" b="35040"/>
          <a:stretch>
            <a:fillRect/>
          </a:stretch>
        </p:blipFill>
        <p:spPr bwMode="auto">
          <a:xfrm>
            <a:off x="3549369" y="3429000"/>
            <a:ext cx="5380349" cy="3286148"/>
          </a:xfrm>
          <a:prstGeom prst="rect">
            <a:avLst/>
          </a:prstGeom>
          <a:noFill/>
        </p:spPr>
      </p:pic>
      <p:sp>
        <p:nvSpPr>
          <p:cNvPr id="3" name="Заголовок 3"/>
          <p:cNvSpPr txBox="1">
            <a:spLocks/>
          </p:cNvSpPr>
          <p:nvPr/>
        </p:nvSpPr>
        <p:spPr>
          <a:xfrm>
            <a:off x="457200" y="274638"/>
            <a:ext cx="8401080" cy="3582990"/>
          </a:xfrm>
          <a:prstGeom prst="rect">
            <a:avLst/>
          </a:prstGeom>
        </p:spPr>
        <p:txBody>
          <a:bodyPr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500" b="1" i="0" u="none" strike="noStrike" kern="1200" cap="all" spc="0" normalizeH="0" baseline="0" noProof="0" dirty="0" smtClean="0">
                <a:ln w="9000" cmpd="sng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Определение цены деления</a:t>
            </a:r>
            <a:r>
              <a:rPr kumimoji="0" lang="ru-RU" sz="5400" b="1" i="0" u="none" strike="noStrike" kern="1200" cap="all" spc="0" normalizeH="0" baseline="0" noProof="0" dirty="0" smtClean="0">
                <a:ln w="9000" cmpd="sng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5400" b="1" i="0" u="none" strike="noStrike" kern="1200" cap="all" spc="0" normalizeH="0" baseline="0" noProof="0" dirty="0" smtClean="0">
                <a:ln w="9000" cmpd="sng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u-RU" sz="3100" b="1" i="0" u="none" strike="noStrike" kern="1200" cap="all" spc="0" normalizeH="0" baseline="0" noProof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1. найти два ближайших соседних нумерованных деления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31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+mj-lt"/>
                <a:ea typeface="+mj-ea"/>
                <a:cs typeface="+mj-cs"/>
              </a:rPr>
              <a:t>2. Из большего вычесть меньшее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100" b="1" i="0" u="none" strike="noStrike" kern="1200" cap="all" spc="0" normalizeH="0" baseline="0" noProof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3. Посчитать число ненумерованных</a:t>
            </a:r>
            <a:r>
              <a:rPr kumimoji="0" lang="ru-RU" sz="3100" b="1" i="0" u="none" strike="noStrike" kern="1200" cap="all" spc="0" normalizeH="0" noProof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ru-RU" sz="3100" b="1" i="0" u="none" strike="noStrike" kern="1200" cap="all" spc="0" normalizeH="0" baseline="0" noProof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делений между ними и разделить на это число</a:t>
            </a:r>
            <a:endParaRPr kumimoji="0" lang="ru-RU" sz="3100" b="1" i="0" u="none" strike="noStrike" kern="1200" cap="all" spc="0" normalizeH="0" baseline="0" noProof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3929058" y="5643578"/>
            <a:ext cx="642942" cy="642942"/>
          </a:xfrm>
          <a:prstGeom prst="ellipse">
            <a:avLst/>
          </a:prstGeom>
          <a:noFill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2</a:t>
            </a:r>
            <a:endParaRPr lang="ru-RU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3929058" y="3857628"/>
            <a:ext cx="642942" cy="642942"/>
          </a:xfrm>
          <a:prstGeom prst="ellipse">
            <a:avLst/>
          </a:prstGeom>
          <a:solidFill>
            <a:srgbClr val="FF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1</a:t>
            </a:r>
            <a:endParaRPr lang="ru-RU" sz="3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6" name="Заголовок 3"/>
          <p:cNvSpPr txBox="1">
            <a:spLocks/>
          </p:cNvSpPr>
          <p:nvPr/>
        </p:nvSpPr>
        <p:spPr>
          <a:xfrm>
            <a:off x="357158" y="3929066"/>
            <a:ext cx="3143272" cy="2654296"/>
          </a:xfrm>
          <a:prstGeom prst="rect">
            <a:avLst/>
          </a:prstGeom>
        </p:spPr>
        <p:txBody>
          <a:bodyPr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100" b="1" i="0" u="none" strike="noStrike" kern="1200" cap="all" spc="0" normalizeH="0" baseline="0" noProof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Ц.д.1 =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100" b="1" i="0" u="none" strike="noStrike" kern="1200" cap="all" spc="0" normalizeH="0" baseline="0" noProof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(40 –</a:t>
            </a:r>
            <a:r>
              <a:rPr kumimoji="0" lang="ru-RU" sz="3100" b="1" i="0" u="none" strike="noStrike" kern="1200" cap="all" spc="0" normalizeH="0" noProof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 30)</a:t>
            </a:r>
            <a:r>
              <a:rPr kumimoji="0" lang="ru-RU" b="1" i="0" u="none" strike="noStrike" kern="1200" cap="all" spc="0" normalizeH="0" noProof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град</a:t>
            </a:r>
            <a:r>
              <a:rPr kumimoji="0" lang="ru-RU" sz="3100" b="1" i="0" u="none" strike="noStrike" kern="1200" cap="all" spc="0" normalizeH="0" noProof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:10</a:t>
            </a:r>
            <a:r>
              <a:rPr kumimoji="0" lang="ru-RU" b="1" i="0" u="none" strike="noStrike" kern="1200" cap="all" spc="0" normalizeH="0" noProof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дел </a:t>
            </a:r>
            <a:r>
              <a:rPr kumimoji="0" lang="ru-RU" sz="3700" b="1" i="0" u="none" strike="noStrike" kern="1200" cap="all" spc="0" normalizeH="0" noProof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= 1</a:t>
            </a:r>
            <a:r>
              <a:rPr kumimoji="0" lang="ru-RU" sz="2100" b="1" i="0" u="none" strike="noStrike" kern="1200" cap="all" spc="0" normalizeH="0" noProof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град/дел</a:t>
            </a:r>
            <a:endParaRPr kumimoji="0" lang="ru-RU" sz="3700" b="1" i="0" u="none" strike="noStrike" kern="1200" cap="all" spc="0" normalizeH="0" noProof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100" b="1" i="0" u="none" strike="noStrike" kern="1200" cap="all" spc="0" normalizeH="0" baseline="0" noProof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142844" y="1643050"/>
            <a:ext cx="9001156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Цели: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 научиться обращаться с физическим оборудованием, производить измерения объёма жидкости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Приборы и материалы: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 мензурка, стакан, колба, окрашенная вода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14282" y="142852"/>
            <a:ext cx="8572560" cy="156966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  <a:ea typeface="Times New Roman" pitchFamily="18" charset="0"/>
                <a:cs typeface="Times New Roman" pitchFamily="18" charset="0"/>
              </a:rPr>
              <a:t>лабораторная работа по физике № 1</a:t>
            </a:r>
            <a:endParaRPr lang="ru-RU" sz="32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C00000"/>
              </a:solidFill>
              <a:effectLst>
                <a:reflection blurRad="12700" stA="28000" endPos="45000" dist="1000" dir="5400000" sy="-100000" algn="bl" rotWithShape="0"/>
              </a:effectLst>
              <a:ea typeface="Times New Roman" pitchFamily="18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ea typeface="Times New Roman" pitchFamily="18" charset="0"/>
                <a:cs typeface="Times New Roman" pitchFamily="18" charset="0"/>
              </a:rPr>
              <a:t>Измерение физических величин с учётом абсолютной погрешности </a:t>
            </a:r>
            <a:endParaRPr lang="ru-RU" sz="32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ea typeface="Times New Roman" pitchFamily="18" charset="0"/>
              <a:cs typeface="Arial" pitchFamily="34" charset="0"/>
            </a:endParaRP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0" y="3912373"/>
          <a:ext cx="9144000" cy="2926262"/>
        </p:xfrm>
        <a:graphic>
          <a:graphicData uri="http://schemas.openxmlformats.org/drawingml/2006/table">
            <a:tbl>
              <a:tblPr/>
              <a:tblGrid>
                <a:gridCol w="1428728"/>
                <a:gridCol w="928694"/>
                <a:gridCol w="1143008"/>
                <a:gridCol w="1071570"/>
                <a:gridCol w="1285884"/>
                <a:gridCol w="1714512"/>
                <a:gridCol w="1571604"/>
              </a:tblGrid>
              <a:tr h="772481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+mn-lt"/>
                          <a:ea typeface="Times New Roman"/>
                          <a:cs typeface="Times New Roman"/>
                        </a:rPr>
                        <a:t>Ёмкость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+mn-lt"/>
                          <a:ea typeface="Times New Roman"/>
                          <a:cs typeface="Times New Roman"/>
                        </a:rPr>
                        <a:t>Цена деления прибора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+mn-lt"/>
                          <a:ea typeface="Times New Roman"/>
                          <a:cs typeface="Times New Roman"/>
                        </a:rPr>
                        <a:t>Погрешность измерения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+mn-lt"/>
                          <a:ea typeface="Times New Roman"/>
                          <a:cs typeface="Times New Roman"/>
                        </a:rPr>
                        <a:t>Вместимость сосуда </a:t>
                      </a:r>
                      <a:r>
                        <a:rPr lang="en-US" sz="2400" i="1">
                          <a:latin typeface="+mn-lt"/>
                          <a:ea typeface="Times New Roman"/>
                          <a:cs typeface="Times New Roman"/>
                        </a:rPr>
                        <a:t>V</a:t>
                      </a:r>
                      <a:endParaRPr lang="ru-RU" sz="2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0022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+mn-lt"/>
                          <a:ea typeface="Times New Roman"/>
                          <a:cs typeface="Times New Roman"/>
                        </a:rPr>
                        <a:t>мл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+mn-lt"/>
                          <a:ea typeface="Times New Roman"/>
                          <a:cs typeface="Times New Roman"/>
                        </a:rPr>
                        <a:t>см</a:t>
                      </a:r>
                      <a:r>
                        <a:rPr lang="ru-RU" sz="2400" baseline="30000" dirty="0" smtClean="0">
                          <a:latin typeface="+mn-lt"/>
                          <a:ea typeface="Times New Roman"/>
                          <a:cs typeface="Times New Roman"/>
                        </a:rPr>
                        <a:t>3</a:t>
                      </a:r>
                      <a:endParaRPr lang="ru-RU" sz="2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+mn-lt"/>
                          <a:ea typeface="Times New Roman"/>
                          <a:cs typeface="Times New Roman"/>
                        </a:rPr>
                        <a:t>мл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+mn-lt"/>
                          <a:ea typeface="Times New Roman"/>
                          <a:cs typeface="Times New Roman"/>
                        </a:rPr>
                        <a:t>см</a:t>
                      </a:r>
                      <a:r>
                        <a:rPr lang="ru-RU" sz="2400" baseline="30000" dirty="0" smtClean="0">
                          <a:latin typeface="+mn-lt"/>
                          <a:ea typeface="Times New Roman"/>
                          <a:cs typeface="Times New Roman"/>
                        </a:rPr>
                        <a:t>3</a:t>
                      </a:r>
                      <a:endParaRPr lang="ru-RU" sz="2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i="1">
                          <a:latin typeface="+mn-lt"/>
                          <a:ea typeface="Times New Roman"/>
                          <a:cs typeface="Times New Roman"/>
                        </a:rPr>
                        <a:t>мл</a:t>
                      </a:r>
                      <a:endParaRPr lang="ru-RU" sz="2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+mn-lt"/>
                          <a:ea typeface="Times New Roman"/>
                          <a:cs typeface="Times New Roman"/>
                        </a:rPr>
                        <a:t>см</a:t>
                      </a:r>
                      <a:r>
                        <a:rPr lang="ru-RU" sz="2400" baseline="30000" dirty="0" smtClean="0">
                          <a:latin typeface="+mn-lt"/>
                          <a:ea typeface="Times New Roman"/>
                          <a:cs typeface="Times New Roman"/>
                        </a:rPr>
                        <a:t>3</a:t>
                      </a:r>
                      <a:endParaRPr lang="ru-RU" sz="2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2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+mn-lt"/>
                          <a:ea typeface="Times New Roman"/>
                          <a:cs typeface="Times New Roman"/>
                        </a:rPr>
                        <a:t>Мензурка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23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+mn-lt"/>
                          <a:ea typeface="Times New Roman"/>
                          <a:cs typeface="Times New Roman"/>
                        </a:rPr>
                        <a:t>Стакан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10000" contrast="40000"/>
          </a:blip>
          <a:srcRect t="9962" b="57881"/>
          <a:stretch>
            <a:fillRect/>
          </a:stretch>
        </p:blipFill>
        <p:spPr bwMode="auto">
          <a:xfrm>
            <a:off x="3500430" y="3857628"/>
            <a:ext cx="1071570" cy="422133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285720" y="214290"/>
            <a:ext cx="8572560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  <a:ea typeface="Times New Roman" pitchFamily="18" charset="0"/>
                <a:cs typeface="Times New Roman" pitchFamily="18" charset="0"/>
              </a:rPr>
              <a:t>Задание: </a:t>
            </a:r>
            <a:endParaRPr lang="ru-RU" sz="32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C00000"/>
              </a:solidFill>
              <a:effectLst>
                <a:reflection blurRad="12700" stA="28000" endPos="45000" dist="1000" dir="5400000" sy="-100000" algn="bl" rotWithShape="0"/>
              </a:effectLst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2800" dirty="0" smtClean="0">
                <a:ea typeface="Times New Roman" pitchFamily="18" charset="0"/>
                <a:cs typeface="Arial" pitchFamily="34" charset="0"/>
              </a:rPr>
              <a:t>рассчитать цену деления мензурки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2800" dirty="0" smtClean="0">
                <a:ea typeface="Times New Roman" pitchFamily="18" charset="0"/>
                <a:cs typeface="Arial" pitchFamily="34" charset="0"/>
              </a:rPr>
              <a:t>вычислить абсолютную погрешность измерения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800" dirty="0" smtClean="0">
                <a:ea typeface="Times New Roman" pitchFamily="18" charset="0"/>
                <a:cs typeface="Arial" pitchFamily="34" charset="0"/>
              </a:rPr>
              <a:t> (равна половине цены деления)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2800" dirty="0" smtClean="0">
                <a:ea typeface="Times New Roman" pitchFamily="18" charset="0"/>
                <a:cs typeface="Arial" pitchFamily="34" charset="0"/>
              </a:rPr>
              <a:t>определить вместимость мензурки </a:t>
            </a:r>
            <a:r>
              <a:rPr lang="en-US" sz="3200" b="1" i="1" dirty="0" smtClean="0">
                <a:ea typeface="Times New Roman" pitchFamily="18" charset="0"/>
                <a:cs typeface="Arial" pitchFamily="34" charset="0"/>
              </a:rPr>
              <a:t>V</a:t>
            </a:r>
            <a:r>
              <a:rPr lang="ru-RU" sz="3200" b="1" baseline="-30000" dirty="0" smtClean="0">
                <a:ea typeface="Times New Roman" pitchFamily="18" charset="0"/>
                <a:cs typeface="Arial" pitchFamily="34" charset="0"/>
              </a:rPr>
              <a:t>опыт</a:t>
            </a:r>
            <a:endParaRPr lang="ru-RU" sz="2800" b="1" dirty="0" smtClean="0"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2800" dirty="0" smtClean="0">
                <a:ea typeface="Times New Roman" pitchFamily="18" charset="0"/>
                <a:cs typeface="Arial" pitchFamily="34" charset="0"/>
              </a:rPr>
              <a:t>с помощью воды и мензурки определить вместимости стакана </a:t>
            </a:r>
            <a:r>
              <a:rPr lang="en-US" sz="2800" i="1" dirty="0" smtClean="0">
                <a:ea typeface="Times New Roman" pitchFamily="18" charset="0"/>
                <a:cs typeface="Arial" pitchFamily="34" charset="0"/>
              </a:rPr>
              <a:t>V</a:t>
            </a:r>
            <a:r>
              <a:rPr lang="ru-RU" sz="2800" baseline="-30000" dirty="0" smtClean="0">
                <a:ea typeface="Times New Roman" pitchFamily="18" charset="0"/>
                <a:cs typeface="Arial" pitchFamily="34" charset="0"/>
              </a:rPr>
              <a:t>опыт</a:t>
            </a:r>
            <a:r>
              <a:rPr lang="ru-RU" sz="2800" i="1" dirty="0" smtClean="0">
                <a:ea typeface="Times New Roman" pitchFamily="18" charset="0"/>
                <a:cs typeface="Arial" pitchFamily="34" charset="0"/>
              </a:rPr>
              <a:t> </a:t>
            </a:r>
            <a:endParaRPr lang="ru-RU" sz="2800" dirty="0" smtClean="0"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2800" dirty="0" smtClean="0">
                <a:ea typeface="Times New Roman" pitchFamily="18" charset="0"/>
                <a:cs typeface="Arial" pitchFamily="34" charset="0"/>
              </a:rPr>
              <a:t>результаты записать с учётом погрешности измерения </a:t>
            </a:r>
            <a:r>
              <a:rPr lang="en-US" sz="2800" i="1" dirty="0" smtClean="0">
                <a:ea typeface="Times New Roman" pitchFamily="18" charset="0"/>
                <a:cs typeface="Arial" pitchFamily="34" charset="0"/>
              </a:rPr>
              <a:t>V </a:t>
            </a:r>
            <a:r>
              <a:rPr lang="ru-RU" sz="2800" i="1" dirty="0" smtClean="0">
                <a:ea typeface="Times New Roman" pitchFamily="18" charset="0"/>
                <a:cs typeface="Arial" pitchFamily="34" charset="0"/>
              </a:rPr>
              <a:t>= </a:t>
            </a:r>
            <a:r>
              <a:rPr lang="en-US" sz="2800" i="1" dirty="0" smtClean="0">
                <a:ea typeface="Times New Roman" pitchFamily="18" charset="0"/>
                <a:cs typeface="Arial" pitchFamily="34" charset="0"/>
              </a:rPr>
              <a:t>V</a:t>
            </a:r>
            <a:r>
              <a:rPr lang="ru-RU" sz="2800" i="1" baseline="-30000" dirty="0" smtClean="0">
                <a:ea typeface="Times New Roman" pitchFamily="18" charset="0"/>
                <a:cs typeface="Arial" pitchFamily="34" charset="0"/>
              </a:rPr>
              <a:t>опыт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2800" dirty="0" smtClean="0">
                <a:ea typeface="Times New Roman" pitchFamily="18" charset="0"/>
                <a:cs typeface="Arial" pitchFamily="34" charset="0"/>
              </a:rPr>
              <a:t>вывод (что сделал на уроке? чему научился? </a:t>
            </a:r>
            <a:r>
              <a:rPr 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pitchFamily="34" charset="0"/>
              </a:rPr>
              <a:t>какие закономерности выяснил</a:t>
            </a:r>
            <a:r>
              <a:rPr lang="ru-RU" sz="2800" dirty="0" smtClean="0">
                <a:ea typeface="Times New Roman" pitchFamily="18" charset="0"/>
                <a:cs typeface="Arial" pitchFamily="34" charset="0"/>
              </a:rPr>
              <a:t>?)</a:t>
            </a:r>
            <a:endParaRPr lang="ru-RU" sz="2800" dirty="0" smtClean="0">
              <a:cs typeface="Arial" pitchFamily="34" charset="0"/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30000" contrast="40000"/>
          </a:blip>
          <a:srcRect b="56017"/>
          <a:stretch>
            <a:fillRect/>
          </a:stretch>
        </p:blipFill>
        <p:spPr bwMode="auto">
          <a:xfrm>
            <a:off x="8001024" y="1142984"/>
            <a:ext cx="560228" cy="48385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210</Words>
  <Application>Microsoft Office PowerPoint</Application>
  <PresentationFormat>Экран (4:3)</PresentationFormat>
  <Paragraphs>44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Calibri</vt:lpstr>
      <vt:lpstr>Times New Roman</vt:lpstr>
      <vt:lpstr>Тема Office</vt:lpstr>
      <vt:lpstr>Лабораторная работа №1 Измерение физических величин с учетом абсолютной погрешности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Лабораторная работа №1 Измерение физических величин с учетом абсолютной погрешности</dc:title>
  <dc:creator>baunti</dc:creator>
  <cp:lastModifiedBy>baunti</cp:lastModifiedBy>
  <cp:revision>18</cp:revision>
  <dcterms:created xsi:type="dcterms:W3CDTF">2013-09-22T19:26:01Z</dcterms:created>
  <dcterms:modified xsi:type="dcterms:W3CDTF">2017-06-08T11:27:36Z</dcterms:modified>
</cp:coreProperties>
</file>