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5" autoAdjust="0"/>
  </p:normalViewPr>
  <p:slideViewPr>
    <p:cSldViewPr snapToGrid="0">
      <p:cViewPr varScale="1">
        <p:scale>
          <a:sx n="79" d="100"/>
          <a:sy n="79" d="100"/>
        </p:scale>
        <p:origin x="60" y="48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DF92-15F9-488B-868F-94E1F24DCB83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815B6-ECE1-4C39-B016-8911EBE8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4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сегодня уже вспомнили множество</a:t>
            </a:r>
            <a:r>
              <a:rPr lang="ru-RU" baseline="0" dirty="0" smtClean="0"/>
              <a:t> электроприборов, которые используем дома. И т.к. государство нам предоставляет услугу (электроэнергия), то мы ежемесячно должны оплачивать её. Для этого в каждом доме и квартире стоят специальные приборы, показывающие какую работу совершил ток за промежуток времени (иначе потребляемую нами энергию).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5B6-ECE1-4C39-B016-8911EBE817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5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Попытки решить задачу учёта электрической энергии переменного тока привели к целому ряду открытий.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5B6-ECE1-4C39-B016-8911EBE817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4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Таблицы с приборами. </a:t>
            </a:r>
            <a:r>
              <a:rPr lang="ru-RU" baseline="0" dirty="0" smtClean="0"/>
              <a:t>Уже указана мощность приборов. Укажите количество часов работы (учитывая сколько они работают в день, в неделю, в месяц) подсчитайте электроэнергию в кВт*ч. Рассчитайте </a:t>
            </a:r>
            <a:r>
              <a:rPr lang="ru-RU" baseline="0" dirty="0" err="1" smtClean="0"/>
              <a:t>стомость</a:t>
            </a:r>
            <a:r>
              <a:rPr lang="ru-RU" baseline="0" dirty="0" smtClean="0"/>
              <a:t> каждого прибора с учетом современных тарифов. Какова суммарная стоимость энергии?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5B6-ECE1-4C39-B016-8911EBE817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0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Подсчитать самостоятельно. Какое устройство</a:t>
            </a:r>
            <a:r>
              <a:rPr lang="ru-RU" baseline="0" dirty="0" smtClean="0"/>
              <a:t> больше всего потребляет энергии? Сколько всего кВт в месяц потрачено?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5B6-ECE1-4C39-B016-8911EBE817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Выяснить и подсчитать стоимость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5B6-ECE1-4C39-B016-8911EBE817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4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4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3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1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1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4ABA-A135-4E72-BADA-15F7C45289FC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258B-4C22-41BA-B42D-33FC49407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http://escor.ru/upload/iblock/5d6/f8af54a818fb4cb894a85dee13d40f51_ed0177dc0e8511e59e7e78e7d1ddc3dc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8"/>
          <a:stretch/>
        </p:blipFill>
        <p:spPr>
          <a:xfrm>
            <a:off x="0" y="0"/>
            <a:ext cx="70023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9853863" y="156411"/>
            <a:ext cx="2117558" cy="2921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2379" y="3946357"/>
            <a:ext cx="4728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днём, и ночью ток включённый всё ходит по цепи кругом!</a:t>
            </a:r>
            <a:endParaRPr lang="ru-RU" sz="4000" b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2727" y="405063"/>
            <a:ext cx="1548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</a:p>
          <a:p>
            <a:pPr algn="ctr"/>
            <a:r>
              <a:rPr lang="ru-RU" sz="40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</a:t>
            </a:r>
            <a:endParaRPr lang="ru-RU" sz="4000" b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2379" y="243608"/>
            <a:ext cx="2939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Единицы работы электрического тока, применяемые на практике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5" y="304578"/>
            <a:ext cx="894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Как же рассчитать, какую работу производит электрический ток в наших квартирах?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285" y="1704414"/>
            <a:ext cx="8665029" cy="4857420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квартире присутствуют электроприборы: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Холодильник –500Вт;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Телевизор –200Вт;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 –400Вт;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Стиральная машина –2000Вт;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Зарядное устройство для телефона –10Вт;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Лампа –20Вт.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46" t="43385" r="4615" b="2011"/>
          <a:stretch/>
        </p:blipFill>
        <p:spPr>
          <a:xfrm>
            <a:off x="9231086" y="2313056"/>
            <a:ext cx="2569029" cy="4248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6369"/>
              </p:ext>
            </p:extLst>
          </p:nvPr>
        </p:nvGraphicFramePr>
        <p:xfrm>
          <a:off x="217712" y="1538515"/>
          <a:ext cx="11768222" cy="5107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2"/>
                <a:gridCol w="1320800"/>
                <a:gridCol w="1611086"/>
                <a:gridCol w="1175657"/>
                <a:gridCol w="1930400"/>
                <a:gridCol w="1901372"/>
                <a:gridCol w="1695305"/>
              </a:tblGrid>
              <a:tr h="87880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Приборы</a:t>
                      </a:r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Время работы</a:t>
                      </a: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Мощность</a:t>
                      </a:r>
                    </a:p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Вт</a:t>
                      </a:r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Кол-во</a:t>
                      </a:r>
                    </a:p>
                    <a:p>
                      <a:r>
                        <a:rPr lang="ru-RU" sz="2800" baseline="0" dirty="0" smtClean="0">
                          <a:latin typeface="Arial Narrow" panose="020B0606020202030204" pitchFamily="34" charset="0"/>
                        </a:rPr>
                        <a:t>шт.</a:t>
                      </a:r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Работа тока</a:t>
                      </a:r>
                    </a:p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кВт*ч</a:t>
                      </a:r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Работа тока</a:t>
                      </a:r>
                    </a:p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кВт*ч</a:t>
                      </a:r>
                      <a:r>
                        <a:rPr lang="ru-RU" sz="28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aseline="0" dirty="0" smtClean="0"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2800" baseline="0" dirty="0" err="1" smtClean="0">
                          <a:latin typeface="Arial Narrow" panose="020B0606020202030204" pitchFamily="34" charset="0"/>
                        </a:rPr>
                        <a:t>мес</a:t>
                      </a:r>
                      <a:endParaRPr lang="ru-RU" sz="28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Стоимость</a:t>
                      </a:r>
                    </a:p>
                    <a:p>
                      <a:r>
                        <a:rPr lang="ru-RU" sz="2800" dirty="0" smtClean="0">
                          <a:latin typeface="Arial Narrow" panose="020B0606020202030204" pitchFamily="34" charset="0"/>
                        </a:rPr>
                        <a:t>руб.</a:t>
                      </a:r>
                    </a:p>
                  </a:txBody>
                  <a:tcPr>
                    <a:solidFill>
                      <a:srgbClr val="F1C23F"/>
                    </a:solidFill>
                  </a:tcPr>
                </a:tc>
              </a:tr>
              <a:tr h="51090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Лампа 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4ч в </a:t>
                      </a:r>
                      <a:r>
                        <a:rPr lang="ru-RU" sz="2400" dirty="0" err="1" smtClean="0">
                          <a:latin typeface="Arial Narrow" panose="020B0606020202030204" pitchFamily="34" charset="0"/>
                        </a:rPr>
                        <a:t>сут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41,76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1090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Телевизор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2ч в </a:t>
                      </a:r>
                      <a:r>
                        <a:rPr lang="ru-RU" sz="2400" dirty="0" err="1" smtClean="0">
                          <a:latin typeface="Arial Narrow" panose="020B0606020202030204" pitchFamily="34" charset="0"/>
                        </a:rPr>
                        <a:t>сут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200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17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Ноутбук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6ч в </a:t>
                      </a:r>
                      <a:r>
                        <a:rPr lang="ru-RU" sz="2400" dirty="0" err="1" smtClean="0">
                          <a:latin typeface="Arial Narrow" panose="020B0606020202030204" pitchFamily="34" charset="0"/>
                        </a:rPr>
                        <a:t>сут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400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615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Стиральная машина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4ч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ru-RU" sz="2400" baseline="0" dirty="0" err="1" smtClean="0">
                          <a:latin typeface="Arial Narrow" panose="020B0606020202030204" pitchFamily="34" charset="0"/>
                        </a:rPr>
                        <a:t>нед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2000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949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Холодильник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8ч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ru-RU" sz="2400" baseline="0" dirty="0" err="1" smtClean="0">
                          <a:latin typeface="Arial Narrow" panose="020B0606020202030204" pitchFamily="34" charset="0"/>
                        </a:rPr>
                        <a:t>сут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500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283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Зарядное устройство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8ч в </a:t>
                      </a:r>
                      <a:r>
                        <a:rPr lang="ru-RU" sz="2400" dirty="0" err="1" smtClean="0">
                          <a:latin typeface="Arial Narrow" panose="020B0606020202030204" pitchFamily="34" charset="0"/>
                        </a:rPr>
                        <a:t>нед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283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919927" y="199954"/>
            <a:ext cx="1066008" cy="1470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72039" y="199954"/>
            <a:ext cx="116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мес.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30дн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1484" y="199954"/>
            <a:ext cx="7235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Самостоятельная работа с таблицей</a:t>
            </a: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Ф.И.______________________</a:t>
            </a:r>
            <a:r>
              <a:rPr lang="ru-RU" sz="3600" b="1" dirty="0" err="1" smtClean="0">
                <a:latin typeface="Arial Narrow" panose="020B0606020202030204" pitchFamily="34" charset="0"/>
              </a:rPr>
              <a:t>кл</a:t>
            </a:r>
            <a:r>
              <a:rPr lang="ru-RU" sz="3600" b="1" dirty="0" smtClean="0">
                <a:latin typeface="Arial Narrow" panose="020B0606020202030204" pitchFamily="34" charset="0"/>
              </a:rPr>
              <a:t>. 8___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88638"/>
            <a:ext cx="1017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Одноставочный недифференцированный по зонам суток тариф (руб.)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57" y="1388967"/>
            <a:ext cx="11814630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социальной нормы</a:t>
            </a:r>
            <a:endParaRPr lang="ru-RU" sz="36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норма в Нижегородской области составляет </a:t>
            </a:r>
            <a:r>
              <a:rPr lang="ru-RU" sz="32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3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кВт*ч в месяц на человека (25кВт на день и 25кВт на ночь)</a:t>
            </a:r>
            <a:endParaRPr lang="ru-RU" sz="32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помещении прописан 1 человек, то социальная норма равна </a:t>
            </a:r>
            <a:r>
              <a:rPr lang="ru-RU" sz="32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3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кВт*ч</a:t>
            </a:r>
            <a:endParaRPr lang="ru-RU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37833"/>
              </p:ext>
            </p:extLst>
          </p:nvPr>
        </p:nvGraphicFramePr>
        <p:xfrm>
          <a:off x="348342" y="3811210"/>
          <a:ext cx="11495310" cy="2328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229"/>
                <a:gridCol w="1756229"/>
                <a:gridCol w="1930399"/>
                <a:gridCol w="2293257"/>
                <a:gridCol w="1872343"/>
                <a:gridCol w="1886853"/>
              </a:tblGrid>
              <a:tr h="4414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Газовые плиты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Электроплиты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Дачи, сады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63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Соц. норма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Сверх нормы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Соц. норма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Сверх нормы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Соц. норма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Сверх нормы</a:t>
                      </a:r>
                    </a:p>
                  </a:txBody>
                  <a:tcPr>
                    <a:solidFill>
                      <a:srgbClr val="F1C23F"/>
                    </a:solidFill>
                  </a:tcPr>
                </a:tc>
              </a:tr>
              <a:tr h="683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3,58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6,88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2,48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4,31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3,45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5,98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C23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1257" y="3704549"/>
            <a:ext cx="3585029" cy="2536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 ряд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6286" y="3704549"/>
            <a:ext cx="4238171" cy="2536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 ряд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4457" y="3704548"/>
            <a:ext cx="3886964" cy="2536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 ряд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1484" y="199954"/>
            <a:ext cx="723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Передача данных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826" y="2543524"/>
            <a:ext cx="4198260" cy="1200329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23-26 числа каждого месяца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826" y="1063553"/>
            <a:ext cx="5054603" cy="1200329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1-5 число каждого месяца приходит квитанция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46" t="43385" r="4615" b="2011"/>
          <a:stretch/>
        </p:blipFill>
        <p:spPr>
          <a:xfrm>
            <a:off x="460826" y="3743852"/>
            <a:ext cx="1674163" cy="2768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0" t="4932" r="1902" b="31610"/>
          <a:stretch/>
        </p:blipFill>
        <p:spPr>
          <a:xfrm rot="378291">
            <a:off x="5393586" y="1370714"/>
            <a:ext cx="5568710" cy="2898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71484" y="4300029"/>
            <a:ext cx="4198260" cy="1754326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Указать № лицевого счета</a:t>
            </a: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№ учета прибора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0832" t="12909" r="24049" b="31436"/>
          <a:stretch/>
        </p:blipFill>
        <p:spPr>
          <a:xfrm rot="599232">
            <a:off x="6527558" y="3022457"/>
            <a:ext cx="4764100" cy="3257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7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appymodern.ru/wp-content/uploads/2017/05/peredacha_pokaz_elektroenergii_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2" t="6204" r="8559" b="4098"/>
          <a:stretch/>
        </p:blipFill>
        <p:spPr bwMode="auto">
          <a:xfrm>
            <a:off x="3311605" y="1509486"/>
            <a:ext cx="8413589" cy="5120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56934" y="5067300"/>
            <a:ext cx="943309" cy="218162"/>
          </a:xfrm>
          <a:prstGeom prst="rect">
            <a:avLst/>
          </a:prstGeom>
          <a:noFill/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727203" y="287040"/>
            <a:ext cx="1130968" cy="156031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9085943" y="3395135"/>
            <a:ext cx="841948" cy="1643360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085943" y="2463962"/>
            <a:ext cx="2627085" cy="902368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Дневная зона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13660" y="3167125"/>
            <a:ext cx="2627085" cy="902368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Ночная зона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834634" y="4098298"/>
            <a:ext cx="660494" cy="1044188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28479" b="4190"/>
          <a:stretch/>
        </p:blipFill>
        <p:spPr>
          <a:xfrm>
            <a:off x="272955" y="287040"/>
            <a:ext cx="3327042" cy="1842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46" t="43385" r="4615" b="2011"/>
          <a:stretch/>
        </p:blipFill>
        <p:spPr>
          <a:xfrm>
            <a:off x="368230" y="2380722"/>
            <a:ext cx="2569029" cy="4248778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1936476" y="1208045"/>
            <a:ext cx="6295560" cy="3830450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55594" y="785207"/>
            <a:ext cx="914400" cy="422838"/>
          </a:xfrm>
          <a:prstGeom prst="rect">
            <a:avLst/>
          </a:prstGeom>
          <a:noFill/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8240" y="287040"/>
            <a:ext cx="3748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Т1- дневная зона</a:t>
            </a: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Т2- ночная зона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727203" y="287040"/>
            <a:ext cx="1130968" cy="1560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287040"/>
            <a:ext cx="8557146" cy="5089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80228" y="2361063"/>
            <a:ext cx="2877944" cy="955343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Предыдущий месяц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008729" y="2947917"/>
            <a:ext cx="3971499" cy="27295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80228" y="3425588"/>
            <a:ext cx="2877944" cy="955343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Текущий месяц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008729" y="3602620"/>
            <a:ext cx="3971499" cy="27295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2956" y="5625916"/>
            <a:ext cx="3712190" cy="955343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Расчет: 20410-20250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 160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0377" y="5625915"/>
            <a:ext cx="7597794" cy="955343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160*ТАРИФ (например 3,58руб.) = 572,8руб.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41697" y="2975213"/>
            <a:ext cx="3318680" cy="2650702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46" t="43385" r="4615" b="2011"/>
          <a:stretch/>
        </p:blipFill>
        <p:spPr>
          <a:xfrm>
            <a:off x="9271233" y="269027"/>
            <a:ext cx="1223895" cy="20241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79444" y="4519845"/>
            <a:ext cx="2877944" cy="955343"/>
          </a:xfrm>
          <a:prstGeom prst="rect">
            <a:avLst/>
          </a:prstGeom>
          <a:solidFill>
            <a:schemeClr val="bg1"/>
          </a:solidFill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ОПЛАТИТЬ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394960" y="4971212"/>
            <a:ext cx="3584485" cy="37128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001" y="614552"/>
            <a:ext cx="11256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Задание на дом.</a:t>
            </a:r>
          </a:p>
          <a:p>
            <a:r>
              <a:rPr lang="ru-RU" sz="3600" dirty="0" smtClean="0">
                <a:latin typeface="Arial Narrow" panose="020B0606020202030204" pitchFamily="34" charset="0"/>
              </a:rPr>
              <a:t>Напишите какие электроприборы у вас дома. Составьте таблицу (как в классе).</a:t>
            </a:r>
          </a:p>
          <a:p>
            <a:endParaRPr lang="ru-RU" sz="3600" dirty="0" smtClean="0">
              <a:latin typeface="Arial Narrow" panose="020B0606020202030204" pitchFamily="34" charset="0"/>
            </a:endParaRPr>
          </a:p>
          <a:p>
            <a:r>
              <a:rPr lang="ru-RU" sz="3600" dirty="0" smtClean="0">
                <a:latin typeface="Arial Narrow" panose="020B0606020202030204" pitchFamily="34" charset="0"/>
              </a:rPr>
              <a:t>Подсчитайте, сколько электроэнергии потребляет ваша семья А) в будний день;</a:t>
            </a:r>
          </a:p>
          <a:p>
            <a:r>
              <a:rPr lang="ru-RU" sz="3600" dirty="0" smtClean="0">
                <a:latin typeface="Arial Narrow" panose="020B0606020202030204" pitchFamily="34" charset="0"/>
              </a:rPr>
              <a:t>Б) в выходной.</a:t>
            </a:r>
          </a:p>
          <a:p>
            <a:r>
              <a:rPr lang="ru-RU" sz="3600" dirty="0" smtClean="0">
                <a:latin typeface="Arial Narrow" panose="020B0606020202030204" pitchFamily="34" charset="0"/>
              </a:rPr>
              <a:t>Подумайте, где бы вы могли сэкономить потребление энергии.</a:t>
            </a:r>
            <a:endParaRPr lang="ru-R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tyt.by/n/09/0/kak_sekonomit_1000_kvtch70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" y="0"/>
            <a:ext cx="9985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5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770" y="169034"/>
            <a:ext cx="11499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Оцените, как вы разобрались в новой теме?</a:t>
            </a:r>
          </a:p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Кому были понятно и интересно</a:t>
            </a:r>
            <a:r>
              <a:rPr lang="ru-RU" sz="3600" b="1" dirty="0" smtClean="0">
                <a:latin typeface="Arial Narrow" panose="020B0606020202030204" pitchFamily="34" charset="0"/>
              </a:rPr>
              <a:t>?</a:t>
            </a:r>
            <a:endParaRPr lang="ru-RU" sz="3600" b="1" dirty="0" smtClean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23" y="1948269"/>
            <a:ext cx="3383435" cy="476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5260030" y="3086748"/>
            <a:ext cx="1806746" cy="24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737" y="372979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		ПРОВЕРКА (решение задачи):</a:t>
            </a: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		Какое количество электроэнергии будет передано воде при кипячении в электрочайнике мощностью 1500Вт в течение 3 минут?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37" y="3709192"/>
            <a:ext cx="11165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Достаточно ли этой энергии для нагревания 1л воды комнатной температуры до кипения? Удельная теплоемкость воды 4200Дж/кг*С, плотность 1000кг/м</a:t>
            </a:r>
            <a:r>
              <a:rPr lang="en-US" sz="3600" b="1" dirty="0" smtClean="0">
                <a:latin typeface="Arial Narrow" panose="020B0606020202030204" pitchFamily="34" charset="0"/>
              </a:rPr>
              <a:t>^</a:t>
            </a:r>
            <a:r>
              <a:rPr lang="ru-RU" sz="3600" b="1" dirty="0" smtClean="0">
                <a:latin typeface="Arial Narrow" panose="020B0606020202030204" pitchFamily="34" charset="0"/>
              </a:rPr>
              <a:t>3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053" y="2681303"/>
            <a:ext cx="4162926" cy="839939"/>
          </a:xfrm>
          <a:prstGeom prst="rect">
            <a:avLst/>
          </a:prstGeom>
          <a:solidFill>
            <a:srgbClr val="F1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эл</a:t>
            </a:r>
            <a:r>
              <a:rPr lang="ru-RU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= 270.000 Дж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053" y="5651469"/>
            <a:ext cx="4162926" cy="839939"/>
          </a:xfrm>
          <a:prstGeom prst="rect">
            <a:avLst/>
          </a:prstGeom>
          <a:solidFill>
            <a:srgbClr val="F1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</a:t>
            </a:r>
            <a:r>
              <a:rPr lang="ru-RU" sz="2400" b="1" dirty="0" err="1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нагр</a:t>
            </a:r>
            <a:r>
              <a:rPr lang="ru-RU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= 336.000 Дж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t="75441" r="51174" b="3155"/>
          <a:stretch/>
        </p:blipFill>
        <p:spPr>
          <a:xfrm>
            <a:off x="782053" y="217218"/>
            <a:ext cx="1395663" cy="14678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2053" y="2681303"/>
            <a:ext cx="4162926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2053" y="5651468"/>
            <a:ext cx="4162926" cy="839939"/>
          </a:xfrm>
          <a:prstGeom prst="rect">
            <a:avLst/>
          </a:prstGeom>
          <a:solidFill>
            <a:srgbClr val="F1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053" y="38501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Какие ещё потребители электроэнергии вам известны?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3158" r="84305" b="75438"/>
          <a:stretch/>
        </p:blipFill>
        <p:spPr>
          <a:xfrm>
            <a:off x="782054" y="1585341"/>
            <a:ext cx="1323474" cy="1467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50528" r="33536" b="28068"/>
          <a:stretch/>
        </p:blipFill>
        <p:spPr>
          <a:xfrm>
            <a:off x="2342149" y="1585340"/>
            <a:ext cx="6164178" cy="1467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75441" r="32363" b="3155"/>
          <a:stretch/>
        </p:blipFill>
        <p:spPr>
          <a:xfrm>
            <a:off x="2342149" y="3053193"/>
            <a:ext cx="6472989" cy="1467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t="1930" r="50769" b="75514"/>
          <a:stretch/>
        </p:blipFill>
        <p:spPr>
          <a:xfrm>
            <a:off x="4066674" y="4829856"/>
            <a:ext cx="3056021" cy="15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9128" y="175143"/>
            <a:ext cx="7510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Какие физические величины указывают в паспорте электроприбора?</a:t>
            </a:r>
          </a:p>
          <a:p>
            <a:endParaRPr lang="ru-RU" sz="3600" b="1" dirty="0">
              <a:latin typeface="Arial Narrow" panose="020B0606020202030204" pitchFamily="34" charset="0"/>
            </a:endParaRP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В каких единицах измерения они выражены?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1154" y="3768181"/>
            <a:ext cx="251861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Мощность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61154" y="5616839"/>
            <a:ext cx="251861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Напряжение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61154" y="4682568"/>
            <a:ext cx="251861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Сила тока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6123" y="3768180"/>
            <a:ext cx="110289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6123" y="4682567"/>
            <a:ext cx="110289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6123" y="5624691"/>
            <a:ext cx="1102892" cy="839939"/>
          </a:xfrm>
          <a:prstGeom prst="rect">
            <a:avLst/>
          </a:prstGeom>
          <a:solidFill>
            <a:srgbClr val="F1C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</a:t>
            </a:r>
            <a:endParaRPr lang="ru-RU" dirty="0"/>
          </a:p>
        </p:txBody>
      </p:sp>
      <p:pic>
        <p:nvPicPr>
          <p:cNvPr id="12" name="Рисунок 11" descr="http://i.otzovik.com/2015/02/26/1834920/img/8085598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28" y="3806844"/>
            <a:ext cx="3984456" cy="2649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2457" r="4970" b="3333"/>
          <a:stretch/>
        </p:blipFill>
        <p:spPr>
          <a:xfrm>
            <a:off x="260685" y="182310"/>
            <a:ext cx="3288631" cy="6284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6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457" r="6950" b="3333"/>
          <a:stretch/>
        </p:blipFill>
        <p:spPr>
          <a:xfrm>
            <a:off x="260685" y="182310"/>
            <a:ext cx="3216441" cy="6284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8731" y="3814012"/>
            <a:ext cx="3180347" cy="902368"/>
          </a:xfrm>
          <a:prstGeom prst="rect">
            <a:avLst/>
          </a:prstGeom>
          <a:noFill/>
          <a:ln w="76200">
            <a:solidFill>
              <a:srgbClr val="F1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2" t="57439" r="11787" b="30477"/>
          <a:stretch/>
        </p:blipFill>
        <p:spPr>
          <a:xfrm>
            <a:off x="4511842" y="288759"/>
            <a:ext cx="6881161" cy="1913020"/>
          </a:xfrm>
          <a:prstGeom prst="rect">
            <a:avLst/>
          </a:prstGeom>
          <a:ln w="76200">
            <a:solidFill>
              <a:srgbClr val="F1C23F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863516" y="1359568"/>
            <a:ext cx="1528010" cy="2454444"/>
          </a:xfrm>
          <a:prstGeom prst="straightConnector1">
            <a:avLst/>
          </a:prstGeom>
          <a:ln w="76200">
            <a:solidFill>
              <a:srgbClr val="F1C23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20526" y="866274"/>
            <a:ext cx="1528010" cy="0"/>
          </a:xfrm>
          <a:prstGeom prst="line">
            <a:avLst/>
          </a:prstGeom>
          <a:ln w="76200">
            <a:solidFill>
              <a:srgbClr val="F1C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91526" y="2305461"/>
            <a:ext cx="700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В каких единицах измерения выражают энергию в СИ?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1525" y="3530425"/>
            <a:ext cx="700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Тогда кВт*ч это…?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1842" y="5143552"/>
            <a:ext cx="7230979" cy="1323439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Arial Narrow" panose="020B0606020202030204" pitchFamily="34" charset="0"/>
              </a:rPr>
              <a:t>Единицы работы электрического тока, применяемые на практике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27519" y="2589660"/>
            <a:ext cx="1130968" cy="1560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1525" y="4136934"/>
            <a:ext cx="770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Внесистемная единица измерения электроэнергии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75441" r="50365" b="3022"/>
          <a:stretch/>
        </p:blipFill>
        <p:spPr>
          <a:xfrm>
            <a:off x="5867401" y="4834380"/>
            <a:ext cx="1443789" cy="147698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9232" y="2079281"/>
            <a:ext cx="115021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на практике, вычисляя работу тока, удобнее время выражать в часах, а работу не в Дж, а в </a:t>
            </a:r>
            <a:r>
              <a:rPr lang="ru-RU" sz="3600" dirty="0" smtClean="0">
                <a:latin typeface="Arial Narrow" panose="020B0606020202030204" pitchFamily="34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Вт*ч.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1 Вт*ч = 3 600Дж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1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кВт·ч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= 1.000Вт*ч = 3.600.000Дж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232" y="404881"/>
            <a:ext cx="3166251" cy="646331"/>
          </a:xfrm>
          <a:prstGeom prst="rect">
            <a:avLst/>
          </a:prstGeom>
          <a:solidFill>
            <a:srgbClr val="F1C23F"/>
          </a:solidFill>
          <a:ln>
            <a:solidFill>
              <a:srgbClr val="F1C23F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Q</a:t>
            </a:r>
            <a:r>
              <a:rPr lang="ru-RU" sz="3600" b="1" dirty="0" smtClean="0">
                <a:latin typeface="Arial Narrow" panose="020B0606020202030204" pitchFamily="34" charset="0"/>
              </a:rPr>
              <a:t>=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А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=</a:t>
            </a:r>
            <a:r>
              <a:rPr lang="en-US" sz="3600" b="1" dirty="0" smtClean="0">
                <a:latin typeface="Arial Narrow" panose="020B0606020202030204" pitchFamily="34" charset="0"/>
              </a:rPr>
              <a:t>I*U*t = </a:t>
            </a:r>
            <a:r>
              <a:rPr lang="ru-RU" sz="3600" b="1" dirty="0" smtClean="0">
                <a:latin typeface="Arial Narrow" panose="020B0606020202030204" pitchFamily="34" charset="0"/>
              </a:rPr>
              <a:t>Р*t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32" y="1242081"/>
            <a:ext cx="2367956" cy="646331"/>
          </a:xfrm>
          <a:prstGeom prst="rect">
            <a:avLst/>
          </a:prstGeom>
          <a:solidFill>
            <a:srgbClr val="F1C23F"/>
          </a:solidFill>
          <a:ln>
            <a:solidFill>
              <a:srgbClr val="F1C23F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1Дж=1Вт·1с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75441" r="32363" b="3155"/>
          <a:stretch/>
        </p:blipFill>
        <p:spPr>
          <a:xfrm>
            <a:off x="2630907" y="4834380"/>
            <a:ext cx="6472989" cy="14678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9232" y="5148336"/>
            <a:ext cx="5149515" cy="839939"/>
          </a:xfrm>
          <a:prstGeom prst="rect">
            <a:avLst/>
          </a:prstGeom>
          <a:solidFill>
            <a:srgbClr val="F1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эл</a:t>
            </a:r>
            <a:r>
              <a:rPr lang="ru-RU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= 270.000 Дж=…?кВт*ч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9844" y="5148336"/>
            <a:ext cx="4116543" cy="839939"/>
          </a:xfrm>
          <a:prstGeom prst="rect">
            <a:avLst/>
          </a:prstGeom>
          <a:solidFill>
            <a:srgbClr val="F1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эл</a:t>
            </a:r>
            <a:r>
              <a:rPr lang="ru-RU" sz="36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= 0,075кВт*ч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94" y="187496"/>
            <a:ext cx="1166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Как называют прибор учета израсходованной электроэнергии?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893" y="1555551"/>
            <a:ext cx="11630527" cy="2308324"/>
          </a:xfrm>
          <a:prstGeom prst="rect">
            <a:avLst/>
          </a:prstGeom>
          <a:solidFill>
            <a:srgbClr val="F1C23F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Счетчик электроэнергии - показывает </a:t>
            </a:r>
            <a:r>
              <a:rPr lang="ru-RU" sz="3600" b="1" dirty="0">
                <a:latin typeface="Arial Narrow" panose="020B0606020202030204" pitchFamily="34" charset="0"/>
              </a:rPr>
              <a:t>работу электрического тока, совершенную за какой-то отрезок времени при включении различных бытовых </a:t>
            </a:r>
            <a:r>
              <a:rPr lang="ru-RU" sz="3600" b="1" dirty="0" smtClean="0">
                <a:latin typeface="Arial Narrow" panose="020B0606020202030204" pitchFamily="34" charset="0"/>
              </a:rPr>
              <a:t>электроприборов (кВт*ч).</a:t>
            </a:r>
            <a:endParaRPr lang="ru-RU" sz="3600" b="1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pic>
        <p:nvPicPr>
          <p:cNvPr id="2050" name="Picture 2" descr="331585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6" y="3909594"/>
            <a:ext cx="2220444" cy="27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lektro_provod_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45" y="4302708"/>
            <a:ext cx="5530684" cy="22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59981" y="3863875"/>
            <a:ext cx="65606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 descr="http://escor.ru/upload/iblock/5d6/f8af54a818fb4cb894a85dee13d40f51_ed0177dc0e8511e59e7e78e7d1ddc3dc.jpe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81" y="3863876"/>
            <a:ext cx="2811439" cy="28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483" y="833827"/>
            <a:ext cx="117699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1888г.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- 1 счётчик электроэнергии для переменного тока разработан Оливером Б.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Шелленбергером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1889г.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запатентован «Электрический счётчик для переменных токов» Отто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Титуц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Блати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(для компании «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Ganz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»).</a:t>
            </a:r>
          </a:p>
          <a:p>
            <a:endParaRPr lang="ru-RU" sz="3200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1894г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.-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Шелленбергер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создал индукционный счётчик ватт-часов. </a:t>
            </a:r>
          </a:p>
          <a:p>
            <a:endParaRPr lang="ru-RU" sz="3200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Счётчики, берущие начало от счётчика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Блати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и индукционных счётчиков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Феррариса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вследствие великолепной надёжности и малой себестоимости, до сих пор массово изготовляются, именно с их помощью производят большую часть измерений электроэнергии.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5486" y="187496"/>
            <a:ext cx="694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История создания счетчика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5" y="116114"/>
            <a:ext cx="10088867" cy="657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7" t="2983" r="2748" b="44736"/>
          <a:stretch/>
        </p:blipFill>
        <p:spPr>
          <a:xfrm>
            <a:off x="10840453" y="156411"/>
            <a:ext cx="1130968" cy="15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716</Words>
  <Application>Microsoft Office PowerPoint</Application>
  <PresentationFormat>Широкоэкранный</PresentationFormat>
  <Paragraphs>151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Arial Narrow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baunti</dc:creator>
  <cp:lastModifiedBy>baunti</cp:lastModifiedBy>
  <cp:revision>41</cp:revision>
  <dcterms:created xsi:type="dcterms:W3CDTF">2018-03-04T18:36:01Z</dcterms:created>
  <dcterms:modified xsi:type="dcterms:W3CDTF">2018-08-28T16:39:01Z</dcterms:modified>
</cp:coreProperties>
</file>